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3"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y="5143500" cx="9144000"/>
  <p:notesSz cx="6858000" cy="9144000"/>
  <p:embeddedFontLst>
    <p:embeddedFont>
      <p:font typeface="League Spartan"/>
      <p:regular r:id="rId28"/>
      <p:bold r:id="rId29"/>
    </p:embeddedFont>
    <p:embeddedFont>
      <p:font typeface="Signika"/>
      <p:regular r:id="rId30"/>
      <p:bold r:id="rId31"/>
    </p:embeddedFont>
    <p:embeddedFont>
      <p:font typeface="Signika Light"/>
      <p:regular r:id="rId32"/>
      <p:bold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font" Target="fonts/LeagueSpartan-regular.fntdata"/><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LeagueSpartan-bold.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Signika-bold.fntdata"/><Relationship Id="rId30" Type="http://schemas.openxmlformats.org/officeDocument/2006/relationships/font" Target="fonts/Signika-regular.fntdata"/><Relationship Id="rId11" Type="http://schemas.openxmlformats.org/officeDocument/2006/relationships/slide" Target="slides/slide7.xml"/><Relationship Id="rId33" Type="http://schemas.openxmlformats.org/officeDocument/2006/relationships/font" Target="fonts/SignikaLight-bold.fntdata"/><Relationship Id="rId10" Type="http://schemas.openxmlformats.org/officeDocument/2006/relationships/slide" Target="slides/slide6.xml"/><Relationship Id="rId32" Type="http://schemas.openxmlformats.org/officeDocument/2006/relationships/font" Target="fonts/SignikaLight-regular.fnt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theartling.com/en/artzine/artling-exclusive-ai-weiweis-dropping-han-dynasty-urn/?srsltid=AfmBOopB8B7WPfF7bu7GxsEXk-biK67DnsIN-7v22UuQ6QggaGoxXKu0"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janileinonen.com/hunger-king/" TargetMode="Externa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2d5fbff02f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2d5fbff02f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pl" sz="1400">
                <a:solidFill>
                  <a:schemeClr val="dk1"/>
                </a:solidFill>
                <a:highlight>
                  <a:srgbClr val="FFCD00"/>
                </a:highlight>
                <a:latin typeface="Signika"/>
                <a:ea typeface="Signika"/>
                <a:cs typeface="Signika"/>
                <a:sym typeface="Signika"/>
              </a:rPr>
              <a:t>To get an editable version of this presentation:</a:t>
            </a:r>
            <a:endParaRPr b="1" sz="1400">
              <a:solidFill>
                <a:schemeClr val="dk1"/>
              </a:solidFill>
              <a:highlight>
                <a:srgbClr val="FFCD00"/>
              </a:highlight>
              <a:latin typeface="Signika"/>
              <a:ea typeface="Signika"/>
              <a:cs typeface="Signika"/>
              <a:sym typeface="Signika"/>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1. Click File &gt; Make a copy &gt; Entire presentation</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OR</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2. Click File &gt; Download &gt; Microsoft Powerpoint</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d762a20617_0_2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2d762a20617_0_2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chemeClr val="dk1"/>
              </a:solidFill>
              <a:latin typeface="Signika Light"/>
              <a:ea typeface="Signika Light"/>
              <a:cs typeface="Signika Light"/>
              <a:sym typeface="Signika Ligh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d762a20617_0_30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d762a20617_0_3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At [00:19], there is a typo in the video</a:t>
            </a:r>
            <a:r>
              <a:rPr lang="pl" sz="1400">
                <a:solidFill>
                  <a:schemeClr val="dk1"/>
                </a:solidFill>
                <a:highlight>
                  <a:srgbClr val="FFCD00"/>
                </a:highlight>
                <a:latin typeface="Signika Light"/>
                <a:ea typeface="Signika Light"/>
                <a:cs typeface="Signika Light"/>
                <a:sym typeface="Signika Light"/>
              </a:rPr>
              <a:t> (‘meting’ instead of ‘melting’). </a:t>
            </a:r>
            <a:endParaRPr sz="1400">
              <a:solidFill>
                <a:schemeClr val="dk1"/>
              </a:solidFill>
              <a:highlight>
                <a:srgbClr val="FFCD00"/>
              </a:highlight>
              <a:latin typeface="Signika Light"/>
              <a:ea typeface="Signika Light"/>
              <a:cs typeface="Signika Light"/>
              <a:sym typeface="Signika Ligh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d762a20617_0_3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d762a20617_0_3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600"/>
              </a:spcAft>
              <a:buNone/>
            </a:pPr>
            <a:r>
              <a:t/>
            </a:r>
            <a:endParaRPr sz="1400">
              <a:solidFill>
                <a:schemeClr val="dk1"/>
              </a:solidFill>
              <a:latin typeface="Signika Light"/>
              <a:ea typeface="Signika Light"/>
              <a:cs typeface="Signika Light"/>
              <a:sym typeface="Signika Ligh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d762a20617_0_3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d762a20617_0_3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d762a20617_0_44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2d762a20617_0_4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d762a20617_0_4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2d762a20617_0_4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d762a20617_0_49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d762a20617_0_4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d762a20617_0_50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d762a20617_0_5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2d762a20617_0_5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2d762a20617_0_5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2d762a20617_0_52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2d762a20617_0_5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You can show students pictures of the artwork </a:t>
            </a:r>
            <a:r>
              <a:rPr lang="pl" sz="1400">
                <a:solidFill>
                  <a:schemeClr val="dk1"/>
                </a:solidFill>
                <a:highlight>
                  <a:srgbClr val="FFCD00"/>
                </a:highlight>
                <a:latin typeface="Signika Light"/>
                <a:ea typeface="Signika Light"/>
                <a:cs typeface="Signika Light"/>
                <a:sym typeface="Signika Light"/>
              </a:rPr>
              <a:t>to help them answer the questions: </a:t>
            </a:r>
            <a:r>
              <a:rPr lang="pl" sz="1400" u="sng">
                <a:solidFill>
                  <a:srgbClr val="60AE92"/>
                </a:solidFill>
                <a:highlight>
                  <a:srgbClr val="FFCD00"/>
                </a:highlight>
                <a:latin typeface="Signika Light"/>
                <a:ea typeface="Signika Light"/>
                <a:cs typeface="Signika Light"/>
                <a:sym typeface="Signika Light"/>
                <a:hlinkClick r:id="rId2">
                  <a:extLst>
                    <a:ext uri="{A12FA001-AC4F-418D-AE19-62706E023703}">
                      <ahyp:hlinkClr val="tx"/>
                    </a:ext>
                  </a:extLst>
                </a:hlinkClick>
              </a:rPr>
              <a:t>Weiwei</a:t>
            </a:r>
            <a:r>
              <a:rPr lang="pl" sz="1400">
                <a:solidFill>
                  <a:schemeClr val="dk1"/>
                </a:solidFill>
                <a:highlight>
                  <a:srgbClr val="FFCD00"/>
                </a:highlight>
                <a:latin typeface="Signika Light"/>
                <a:ea typeface="Signika Light"/>
                <a:cs typeface="Signika Light"/>
                <a:sym typeface="Signika Light"/>
              </a:rPr>
              <a:t>. </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You can also ask students if they find the description difficult to imagine</a:t>
            </a:r>
            <a:r>
              <a:rPr b="1" lang="pl" sz="1400">
                <a:solidFill>
                  <a:schemeClr val="dk1"/>
                </a:solidFill>
                <a:highlight>
                  <a:srgbClr val="FFCD00"/>
                </a:highlight>
                <a:latin typeface="Signika"/>
                <a:ea typeface="Signika"/>
                <a:cs typeface="Signika"/>
                <a:sym typeface="Signika"/>
              </a:rPr>
              <a:t>,</a:t>
            </a:r>
            <a:r>
              <a:rPr lang="pl" sz="1400">
                <a:solidFill>
                  <a:schemeClr val="dk1"/>
                </a:solidFill>
                <a:highlight>
                  <a:srgbClr val="FFCD00"/>
                </a:highlight>
                <a:latin typeface="Signika Light"/>
                <a:ea typeface="Signika Light"/>
                <a:cs typeface="Signika Light"/>
                <a:sym typeface="Signika Light"/>
              </a:rPr>
              <a:t> and if art must be seen to be understood.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2d5fbff02f5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 name="Google Shape;49;g2d5fbff02f5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g2d762a20617_0_53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15" name="Google Shape;215;g2d762a20617_0_5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You can show students pictures of the artwork</a:t>
            </a:r>
            <a:r>
              <a:rPr lang="pl" sz="1400">
                <a:solidFill>
                  <a:schemeClr val="dk1"/>
                </a:solidFill>
                <a:highlight>
                  <a:srgbClr val="FFCD00"/>
                </a:highlight>
                <a:latin typeface="Signika Light"/>
                <a:ea typeface="Signika Light"/>
                <a:cs typeface="Signika Light"/>
                <a:sym typeface="Signika Light"/>
              </a:rPr>
              <a:t> to help them answer the questions: </a:t>
            </a:r>
            <a:r>
              <a:rPr lang="pl" sz="1400" u="sng">
                <a:solidFill>
                  <a:srgbClr val="60AE92"/>
                </a:solidFill>
                <a:highlight>
                  <a:srgbClr val="FFCD00"/>
                </a:highlight>
                <a:latin typeface="Signika Light"/>
                <a:ea typeface="Signika Light"/>
                <a:cs typeface="Signika Light"/>
                <a:sym typeface="Signika Light"/>
                <a:hlinkClick r:id="rId2">
                  <a:extLst>
                    <a:ext uri="{A12FA001-AC4F-418D-AE19-62706E023703}">
                      <ahyp:hlinkClr val="tx"/>
                    </a:ext>
                  </a:extLst>
                </a:hlinkClick>
              </a:rPr>
              <a:t>Leinonen</a:t>
            </a:r>
            <a:r>
              <a:rPr lang="pl" sz="1400">
                <a:solidFill>
                  <a:schemeClr val="dk1"/>
                </a:solidFill>
                <a:highlight>
                  <a:srgbClr val="FFCD00"/>
                </a:highlight>
                <a:latin typeface="Signika Light"/>
                <a:ea typeface="Signika Light"/>
                <a:cs typeface="Signika Light"/>
                <a:sym typeface="Signika Light"/>
              </a:rPr>
              <a:t>. </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b="1" lang="pl" sz="1400">
                <a:solidFill>
                  <a:schemeClr val="dk1"/>
                </a:solidFill>
                <a:highlight>
                  <a:srgbClr val="FFCD00"/>
                </a:highlight>
                <a:latin typeface="Signika"/>
                <a:ea typeface="Signika"/>
                <a:cs typeface="Signika"/>
                <a:sym typeface="Signika"/>
              </a:rPr>
              <a:t>You can also ask students if they find the description difficult to imagine, </a:t>
            </a:r>
            <a:r>
              <a:rPr lang="pl" sz="1400">
                <a:solidFill>
                  <a:schemeClr val="dk1"/>
                </a:solidFill>
                <a:highlight>
                  <a:srgbClr val="FFCD00"/>
                </a:highlight>
                <a:latin typeface="Signika Light"/>
                <a:ea typeface="Signika Light"/>
                <a:cs typeface="Signika Light"/>
                <a:sym typeface="Signika Light"/>
              </a:rPr>
              <a:t>and if art must be seen to be understood. </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d762a20617_0_5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2d762a20617_0_5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d762a20617_0_56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d762a20617_0_5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2d762a20617_0_5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2d762a20617_0_5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d762a20617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d762a2061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You can also ask students to think of one more word</a:t>
            </a:r>
            <a:r>
              <a:rPr lang="pl" sz="1400">
                <a:solidFill>
                  <a:schemeClr val="dk1"/>
                </a:solidFill>
                <a:highlight>
                  <a:srgbClr val="FFCD00"/>
                </a:highlight>
                <a:latin typeface="Signika Light"/>
                <a:ea typeface="Signika Light"/>
                <a:cs typeface="Signika Light"/>
                <a:sym typeface="Signika Light"/>
              </a:rPr>
              <a:t> that they connect to art and ask them to give details. </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b="1" lang="pl" sz="1400">
                <a:solidFill>
                  <a:schemeClr val="dk1"/>
                </a:solidFill>
                <a:highlight>
                  <a:srgbClr val="FFCD00"/>
                </a:highlight>
                <a:latin typeface="Signika"/>
                <a:ea typeface="Signika"/>
                <a:cs typeface="Signika"/>
                <a:sym typeface="Signika"/>
              </a:rPr>
              <a:t>At this point in the lesson,</a:t>
            </a:r>
            <a:r>
              <a:rPr lang="pl" sz="1400">
                <a:solidFill>
                  <a:schemeClr val="dk1"/>
                </a:solidFill>
                <a:highlight>
                  <a:srgbClr val="FFCD00"/>
                </a:highlight>
                <a:latin typeface="Signika Light"/>
                <a:ea typeface="Signika Light"/>
                <a:cs typeface="Signika Light"/>
                <a:sym typeface="Signika Light"/>
              </a:rPr>
              <a:t> you can ask students to do an optional vocabulary activity. The activity is available in the next slides.</a:t>
            </a:r>
            <a:endParaRPr sz="1400">
              <a:solidFill>
                <a:schemeClr val="dk1"/>
              </a:solidFill>
              <a:highlight>
                <a:srgbClr val="FFCD00"/>
              </a:highlight>
              <a:latin typeface="Signika Light"/>
              <a:ea typeface="Signika Light"/>
              <a:cs typeface="Signika Light"/>
              <a:sym typeface="Signika Ligh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d762a20617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d762a20617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d762a20617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d762a20617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d762a20617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d762a20617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l" sz="1400">
                <a:solidFill>
                  <a:schemeClr val="dk1"/>
                </a:solidFill>
                <a:highlight>
                  <a:srgbClr val="FFCD00"/>
                </a:highlight>
                <a:latin typeface="Signika"/>
                <a:ea typeface="Signika"/>
                <a:cs typeface="Signika"/>
                <a:sym typeface="Signika"/>
              </a:rPr>
              <a:t>Once students have completed the exercise,</a:t>
            </a:r>
            <a:r>
              <a:rPr lang="pl" sz="1400">
                <a:solidFill>
                  <a:schemeClr val="dk1"/>
                </a:solidFill>
                <a:highlight>
                  <a:srgbClr val="FFCD00"/>
                </a:highlight>
                <a:latin typeface="Signika Light"/>
                <a:ea typeface="Signika Light"/>
                <a:cs typeface="Signika Light"/>
                <a:sym typeface="Signika Light"/>
              </a:rPr>
              <a:t> you can ask them if they have ever seen any of the artworks, and to share their thoughts on the statements.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2d762a20617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2d762a20617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d762a20617_0_20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2d762a20617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2d762a20617_0_2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2d762a20617_0_2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sson titl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330000" y="2098800"/>
            <a:ext cx="5144400" cy="1846800"/>
          </a:xfrm>
          <a:prstGeom prst="rect">
            <a:avLst/>
          </a:prstGeom>
        </p:spPr>
        <p:txBody>
          <a:bodyPr anchorCtr="0" anchor="b" bIns="91425" lIns="91425" spcFirstLastPara="1" rIns="91425" wrap="square" tIns="91425">
            <a:spAutoFit/>
          </a:bodyPr>
          <a:lstStyle>
            <a:lvl1pPr lvl="0">
              <a:spcBef>
                <a:spcPts val="0"/>
              </a:spcBef>
              <a:spcAft>
                <a:spcPts val="0"/>
              </a:spcAft>
              <a:buSzPts val="3600"/>
              <a:buNone/>
              <a:defRPr b="1" sz="36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2" type="sldNum"/>
          </p:nvPr>
        </p:nvSpPr>
        <p:spPr>
          <a:xfrm>
            <a:off x="8474400" y="4663225"/>
            <a:ext cx="5466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sz="1000"/>
          </a:p>
        </p:txBody>
      </p:sp>
      <p:sp>
        <p:nvSpPr>
          <p:cNvPr id="12" name="Google Shape;12;p2"/>
          <p:cNvSpPr txBox="1"/>
          <p:nvPr/>
        </p:nvSpPr>
        <p:spPr>
          <a:xfrm flipH="1">
            <a:off x="222075" y="4743300"/>
            <a:ext cx="189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
        <p:nvSpPr>
          <p:cNvPr id="13" name="Google Shape;13;p2"/>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ph idx="2" type="pic"/>
          </p:nvPr>
        </p:nvSpPr>
        <p:spPr>
          <a:xfrm>
            <a:off x="446400" y="1764000"/>
            <a:ext cx="2520000" cy="2520000"/>
          </a:xfrm>
          <a:prstGeom prst="ellipse">
            <a:avLst/>
          </a:prstGeom>
          <a:noFill/>
          <a:ln cap="flat" cmpd="sng" w="9525">
            <a:solidFill>
              <a:srgbClr val="AAAAAA"/>
            </a:solidFill>
            <a:prstDash val="solid"/>
            <a:round/>
            <a:headEnd len="sm" w="sm" type="none"/>
            <a:tailEnd len="sm" w="sm" type="none"/>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ransition" type="secHead">
  <p:cSld name="SECTION_HEADER">
    <p:bg>
      <p:bgPr>
        <a:solidFill>
          <a:srgbClr val="FF5C5C"/>
        </a:solidFill>
      </p:bgPr>
    </p:bg>
    <p:spTree>
      <p:nvGrpSpPr>
        <p:cNvPr id="16" name="Shape 16"/>
        <p:cNvGrpSpPr/>
        <p:nvPr/>
      </p:nvGrpSpPr>
      <p:grpSpPr>
        <a:xfrm>
          <a:off x="0" y="0"/>
          <a:ext cx="0" cy="0"/>
          <a:chOff x="0" y="0"/>
          <a:chExt cx="0" cy="0"/>
        </a:xfrm>
      </p:grpSpPr>
      <p:sp>
        <p:nvSpPr>
          <p:cNvPr id="17" name="Google Shape;17;p3"/>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8" name="Google Shape;18;p3"/>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3"/>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sp>
        <p:nvSpPr>
          <p:cNvPr id="21" name="Google Shape;21;p3"/>
          <p:cNvSpPr txBox="1"/>
          <p:nvPr>
            <p:ph idx="1" type="subTitle"/>
          </p:nvPr>
        </p:nvSpPr>
        <p:spPr>
          <a:xfrm>
            <a:off x="136800" y="3639600"/>
            <a:ext cx="5393700" cy="646200"/>
          </a:xfrm>
          <a:prstGeom prst="rect">
            <a:avLst/>
          </a:prstGeom>
        </p:spPr>
        <p:txBody>
          <a:bodyPr anchorCtr="0" anchor="t" bIns="91425" lIns="91425" spcFirstLastPara="1" rIns="91425" wrap="square" tIns="91425">
            <a:spAutoFit/>
          </a:bodyPr>
          <a:lstStyle>
            <a:lvl1pPr lvl="0">
              <a:spcBef>
                <a:spcPts val="0"/>
              </a:spcBef>
              <a:spcAft>
                <a:spcPts val="0"/>
              </a:spcAft>
              <a:buClr>
                <a:schemeClr val="lt1"/>
              </a:buClr>
              <a:buSzPts val="2400"/>
              <a:buNone/>
              <a:defRPr sz="2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o transition">
  <p:cSld name="SECTION_HEADER_1">
    <p:bg>
      <p:bgPr>
        <a:solidFill>
          <a:srgbClr val="FF5C5C"/>
        </a:solidFill>
      </p:bgPr>
    </p:bg>
    <p:spTree>
      <p:nvGrpSpPr>
        <p:cNvPr id="22" name="Shape 22"/>
        <p:cNvGrpSpPr/>
        <p:nvPr/>
      </p:nvGrpSpPr>
      <p:grpSpPr>
        <a:xfrm>
          <a:off x="0" y="0"/>
          <a:ext cx="0" cy="0"/>
          <a:chOff x="0" y="0"/>
          <a:chExt cx="0" cy="0"/>
        </a:xfrm>
      </p:grpSpPr>
      <p:sp>
        <p:nvSpPr>
          <p:cNvPr id="23" name="Google Shape;23;p4"/>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4" name="Google Shape;24;p4"/>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4"/>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pic>
        <p:nvPicPr>
          <p:cNvPr id="27" name="Google Shape;27;p4"/>
          <p:cNvPicPr preferRelativeResize="0"/>
          <p:nvPr/>
        </p:nvPicPr>
        <p:blipFill>
          <a:blip r:embed="rId2">
            <a:alphaModFix/>
          </a:blip>
          <a:stretch>
            <a:fillRect/>
          </a:stretch>
        </p:blipFill>
        <p:spPr>
          <a:xfrm>
            <a:off x="8005825" y="136325"/>
            <a:ext cx="884150" cy="884150"/>
          </a:xfrm>
          <a:prstGeom prst="rect">
            <a:avLst/>
          </a:prstGeom>
          <a:noFill/>
          <a:ln>
            <a:noFill/>
          </a:ln>
        </p:spPr>
      </p:pic>
      <p:sp>
        <p:nvSpPr>
          <p:cNvPr id="28" name="Google Shape;28;p4"/>
          <p:cNvSpPr txBox="1"/>
          <p:nvPr>
            <p:ph idx="1" type="subTitle"/>
          </p:nvPr>
        </p:nvSpPr>
        <p:spPr>
          <a:xfrm>
            <a:off x="136800" y="3819600"/>
            <a:ext cx="5162400" cy="554400"/>
          </a:xfrm>
          <a:prstGeom prst="rect">
            <a:avLst/>
          </a:prstGeom>
        </p:spPr>
        <p:txBody>
          <a:bodyPr anchorCtr="0" anchor="t" bIns="91425" lIns="91425" spcFirstLastPara="1" rIns="91425" wrap="square" tIns="91425">
            <a:spAutoFit/>
          </a:bodyPr>
          <a:lstStyle>
            <a:lvl1pPr lvl="0">
              <a:spcBef>
                <a:spcPts val="0"/>
              </a:spcBef>
              <a:spcAft>
                <a:spcPts val="0"/>
              </a:spcAft>
              <a:buClr>
                <a:schemeClr val="lt1"/>
              </a:buClr>
              <a:buSzPts val="2400"/>
              <a:buNone/>
              <a:defRPr sz="2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2" type="subTitle"/>
          </p:nvPr>
        </p:nvSpPr>
        <p:spPr>
          <a:xfrm>
            <a:off x="136800" y="2109600"/>
            <a:ext cx="6445800" cy="554400"/>
          </a:xfrm>
          <a:prstGeom prst="rect">
            <a:avLst/>
          </a:prstGeom>
        </p:spPr>
        <p:txBody>
          <a:bodyPr anchorCtr="0" anchor="t" bIns="91425" lIns="91425" spcFirstLastPara="1" rIns="91425" wrap="square" tIns="91425">
            <a:spAutoFit/>
          </a:bodyPr>
          <a:lstStyle>
            <a:lvl1pPr lvl="0" rtl="0">
              <a:spcBef>
                <a:spcPts val="0"/>
              </a:spcBef>
              <a:spcAft>
                <a:spcPts val="0"/>
              </a:spcAft>
              <a:buClr>
                <a:schemeClr val="lt1"/>
              </a:buClr>
              <a:buSzPts val="2400"/>
              <a:buNone/>
              <a:defRPr sz="24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Video">
  <p:cSld name="CUSTOM">
    <p:bg>
      <p:bgPr>
        <a:solidFill>
          <a:srgbClr val="000032"/>
        </a:solidFill>
      </p:bgPr>
    </p:bg>
    <p:spTree>
      <p:nvGrpSpPr>
        <p:cNvPr id="30" name="Shape 30"/>
        <p:cNvGrpSpPr/>
        <p:nvPr/>
      </p:nvGrpSpPr>
      <p:grpSpPr>
        <a:xfrm>
          <a:off x="0" y="0"/>
          <a:ext cx="0" cy="0"/>
          <a:chOff x="0" y="0"/>
          <a:chExt cx="0" cy="0"/>
        </a:xfrm>
      </p:grpSpPr>
      <p:sp>
        <p:nvSpPr>
          <p:cNvPr id="31" name="Google Shape;31;p5"/>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32" name="Google Shape;32;p5"/>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5"/>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5"/>
          <p:cNvSpPr txBox="1"/>
          <p:nvPr>
            <p:ph type="title"/>
          </p:nvPr>
        </p:nvSpPr>
        <p:spPr>
          <a:xfrm>
            <a:off x="223200" y="205200"/>
            <a:ext cx="7851300" cy="393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1800"/>
              <a:buNone/>
              <a:defRPr b="1" sz="1800">
                <a:solidFill>
                  <a:schemeClr val="lt1"/>
                </a:solidFill>
              </a:defRPr>
            </a:lvl1pPr>
            <a:lvl2pPr lvl="1">
              <a:spcBef>
                <a:spcPts val="0"/>
              </a:spcBef>
              <a:spcAft>
                <a:spcPts val="0"/>
              </a:spcAft>
              <a:buSzPts val="2800"/>
              <a:buNone/>
              <a:defRPr>
                <a:latin typeface="Signika Light"/>
                <a:ea typeface="Signika Light"/>
                <a:cs typeface="Signika Light"/>
                <a:sym typeface="Signika Light"/>
              </a:defRPr>
            </a:lvl2pPr>
            <a:lvl3pPr lvl="2">
              <a:spcBef>
                <a:spcPts val="0"/>
              </a:spcBef>
              <a:spcAft>
                <a:spcPts val="0"/>
              </a:spcAft>
              <a:buSzPts val="2800"/>
              <a:buNone/>
              <a:defRPr>
                <a:latin typeface="Signika Light"/>
                <a:ea typeface="Signika Light"/>
                <a:cs typeface="Signika Light"/>
                <a:sym typeface="Signika Light"/>
              </a:defRPr>
            </a:lvl3pPr>
            <a:lvl4pPr lvl="3">
              <a:spcBef>
                <a:spcPts val="0"/>
              </a:spcBef>
              <a:spcAft>
                <a:spcPts val="0"/>
              </a:spcAft>
              <a:buSzPts val="2800"/>
              <a:buNone/>
              <a:defRPr>
                <a:latin typeface="Signika Light"/>
                <a:ea typeface="Signika Light"/>
                <a:cs typeface="Signika Light"/>
                <a:sym typeface="Signika Light"/>
              </a:defRPr>
            </a:lvl4pPr>
            <a:lvl5pPr lvl="4">
              <a:spcBef>
                <a:spcPts val="0"/>
              </a:spcBef>
              <a:spcAft>
                <a:spcPts val="0"/>
              </a:spcAft>
              <a:buSzPts val="2800"/>
              <a:buNone/>
              <a:defRPr>
                <a:latin typeface="Signika Light"/>
                <a:ea typeface="Signika Light"/>
                <a:cs typeface="Signika Light"/>
                <a:sym typeface="Signika Light"/>
              </a:defRPr>
            </a:lvl5pPr>
            <a:lvl6pPr lvl="5">
              <a:spcBef>
                <a:spcPts val="0"/>
              </a:spcBef>
              <a:spcAft>
                <a:spcPts val="0"/>
              </a:spcAft>
              <a:buSzPts val="2800"/>
              <a:buNone/>
              <a:defRPr>
                <a:latin typeface="Signika Light"/>
                <a:ea typeface="Signika Light"/>
                <a:cs typeface="Signika Light"/>
                <a:sym typeface="Signika Light"/>
              </a:defRPr>
            </a:lvl6pPr>
            <a:lvl7pPr lvl="6">
              <a:spcBef>
                <a:spcPts val="0"/>
              </a:spcBef>
              <a:spcAft>
                <a:spcPts val="0"/>
              </a:spcAft>
              <a:buSzPts val="2800"/>
              <a:buNone/>
              <a:defRPr>
                <a:latin typeface="Signika Light"/>
                <a:ea typeface="Signika Light"/>
                <a:cs typeface="Signika Light"/>
                <a:sym typeface="Signika Light"/>
              </a:defRPr>
            </a:lvl7pPr>
            <a:lvl8pPr lvl="7">
              <a:spcBef>
                <a:spcPts val="0"/>
              </a:spcBef>
              <a:spcAft>
                <a:spcPts val="0"/>
              </a:spcAft>
              <a:buSzPts val="2800"/>
              <a:buNone/>
              <a:defRPr>
                <a:latin typeface="Signika Light"/>
                <a:ea typeface="Signika Light"/>
                <a:cs typeface="Signika Light"/>
                <a:sym typeface="Signika Light"/>
              </a:defRPr>
            </a:lvl8pPr>
            <a:lvl9pPr lvl="8">
              <a:spcBef>
                <a:spcPts val="0"/>
              </a:spcBef>
              <a:spcAft>
                <a:spcPts val="0"/>
              </a:spcAft>
              <a:buSzPts val="2800"/>
              <a:buNone/>
              <a:defRPr>
                <a:latin typeface="Signika Light"/>
                <a:ea typeface="Signika Light"/>
                <a:cs typeface="Signika Light"/>
                <a:sym typeface="Signika Light"/>
              </a:defRPr>
            </a:lvl9pPr>
          </a:lstStyle>
          <a:p/>
        </p:txBody>
      </p:sp>
      <p:sp>
        <p:nvSpPr>
          <p:cNvPr id="35" name="Google Shape;35;p5"/>
          <p:cNvSpPr/>
          <p:nvPr>
            <p:ph idx="2" type="pic"/>
          </p:nvPr>
        </p:nvSpPr>
        <p:spPr>
          <a:xfrm>
            <a:off x="1843200" y="748800"/>
            <a:ext cx="5457600" cy="4093200"/>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lvl1pPr lvl="0">
              <a:buNone/>
              <a:defRPr sz="900">
                <a:solidFill>
                  <a:srgbClr val="FF5C5C"/>
                </a:solidFill>
              </a:defRPr>
            </a:lvl1pPr>
            <a:lvl2pPr lvl="1">
              <a:buNone/>
              <a:defRPr sz="900">
                <a:solidFill>
                  <a:srgbClr val="FF5C5C"/>
                </a:solidFill>
              </a:defRPr>
            </a:lvl2pPr>
            <a:lvl3pPr lvl="2">
              <a:buNone/>
              <a:defRPr sz="900">
                <a:solidFill>
                  <a:srgbClr val="FF5C5C"/>
                </a:solidFill>
              </a:defRPr>
            </a:lvl3pPr>
            <a:lvl4pPr lvl="3">
              <a:buNone/>
              <a:defRPr sz="900">
                <a:solidFill>
                  <a:srgbClr val="FF5C5C"/>
                </a:solidFill>
              </a:defRPr>
            </a:lvl4pPr>
            <a:lvl5pPr lvl="4">
              <a:buNone/>
              <a:defRPr sz="900">
                <a:solidFill>
                  <a:srgbClr val="FF5C5C"/>
                </a:solidFill>
              </a:defRPr>
            </a:lvl5pPr>
            <a:lvl6pPr lvl="5">
              <a:buNone/>
              <a:defRPr sz="900">
                <a:solidFill>
                  <a:srgbClr val="FF5C5C"/>
                </a:solidFill>
              </a:defRPr>
            </a:lvl6pPr>
            <a:lvl7pPr lvl="6">
              <a:buNone/>
              <a:defRPr sz="900">
                <a:solidFill>
                  <a:srgbClr val="FF5C5C"/>
                </a:solidFill>
              </a:defRPr>
            </a:lvl7pPr>
            <a:lvl8pPr lvl="7">
              <a:buNone/>
              <a:defRPr sz="900">
                <a:solidFill>
                  <a:srgbClr val="FF5C5C"/>
                </a:solidFill>
              </a:defRPr>
            </a:lvl8pPr>
            <a:lvl9pPr lvl="8">
              <a:buNone/>
              <a:defRPr sz="900">
                <a:solidFill>
                  <a:srgbClr val="FF5C5C"/>
                </a:solidFill>
              </a:defRPr>
            </a:lvl9pPr>
          </a:lstStyle>
          <a:p>
            <a:pPr indent="0" lvl="0" marL="0" rtl="0" algn="r">
              <a:spcBef>
                <a:spcPts val="0"/>
              </a:spcBef>
              <a:spcAft>
                <a:spcPts val="0"/>
              </a:spcAft>
              <a:buNone/>
            </a:pPr>
            <a:fld id="{00000000-1234-1234-1234-123412341234}" type="slidenum">
              <a:rPr lang="pl"/>
              <a:t>‹#›</a:t>
            </a:fld>
            <a:endParaRPr sz="1000">
              <a:latin typeface="Signika"/>
              <a:ea typeface="Signika"/>
              <a:cs typeface="Signika"/>
              <a:sym typeface="Signika"/>
            </a:endParaRPr>
          </a:p>
        </p:txBody>
      </p:sp>
      <p:sp>
        <p:nvSpPr>
          <p:cNvPr id="38" name="Google Shape;38;p6"/>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6"/>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6"/>
          <p:cNvSpPr txBox="1"/>
          <p:nvPr/>
        </p:nvSpPr>
        <p:spPr>
          <a:xfrm flipH="1">
            <a:off x="221975" y="4743300"/>
            <a:ext cx="1026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Signika"/>
              <a:buNone/>
              <a:defRPr sz="2800">
                <a:solidFill>
                  <a:schemeClr val="dk1"/>
                </a:solidFill>
                <a:latin typeface="Signika"/>
                <a:ea typeface="Signika"/>
                <a:cs typeface="Signika"/>
                <a:sym typeface="Signika"/>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2518200"/>
          </a:xfrm>
          <a:prstGeom prst="rect">
            <a:avLst/>
          </a:prstGeom>
          <a:noFill/>
          <a:ln>
            <a:noFill/>
          </a:ln>
        </p:spPr>
        <p:txBody>
          <a:bodyPr anchorCtr="0" anchor="t" bIns="91425" lIns="91425" spcFirstLastPara="1" rIns="91425" wrap="square" tIns="91425">
            <a:spAutoFit/>
          </a:bodyPr>
          <a:lstStyle>
            <a:lvl1pPr indent="-330200" lvl="0" marL="457200">
              <a:lnSpc>
                <a:spcPct val="115000"/>
              </a:lnSpc>
              <a:spcBef>
                <a:spcPts val="0"/>
              </a:spcBef>
              <a:spcAft>
                <a:spcPts val="0"/>
              </a:spcAft>
              <a:buClr>
                <a:schemeClr val="dk1"/>
              </a:buClr>
              <a:buSzPts val="1600"/>
              <a:buFont typeface="Signika Light"/>
              <a:buChar char="●"/>
              <a:defRPr sz="1600">
                <a:solidFill>
                  <a:schemeClr val="dk1"/>
                </a:solidFill>
                <a:latin typeface="Signika Light"/>
                <a:ea typeface="Signika Light"/>
                <a:cs typeface="Signika Light"/>
                <a:sym typeface="Signika Light"/>
              </a:defRPr>
            </a:lvl1pPr>
            <a:lvl2pPr indent="-317500" lvl="1" marL="9144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2pPr>
            <a:lvl3pPr indent="-317500" lvl="2" marL="13716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3pPr>
            <a:lvl4pPr indent="-317500" lvl="3" marL="18288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4pPr>
            <a:lvl5pPr indent="-317500" lvl="4" marL="22860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5pPr>
            <a:lvl6pPr indent="-317500" lvl="5" marL="27432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6pPr>
            <a:lvl7pPr indent="-317500" lvl="6" marL="32004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7pPr>
            <a:lvl8pPr indent="-317500" lvl="7" marL="36576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8pPr>
            <a:lvl9pPr indent="-317500" lvl="8" marL="41148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9pPr>
          </a:lstStyle>
          <a:p/>
        </p:txBody>
      </p:sp>
      <p:sp>
        <p:nvSpPr>
          <p:cNvPr id="8" name="Google Shape;8;p1"/>
          <p:cNvSpPr txBox="1"/>
          <p:nvPr>
            <p:ph idx="12" type="sldNum"/>
          </p:nvPr>
        </p:nvSpPr>
        <p:spPr>
          <a:xfrm>
            <a:off x="8496050" y="4749900"/>
            <a:ext cx="5313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accent1"/>
                </a:solidFill>
                <a:latin typeface="Signika"/>
                <a:ea typeface="Signika"/>
                <a:cs typeface="Signika"/>
                <a:sym typeface="Signika"/>
              </a:defRPr>
            </a:lvl1pPr>
            <a:lvl2pPr lvl="1" algn="r">
              <a:buNone/>
              <a:defRPr sz="900">
                <a:solidFill>
                  <a:schemeClr val="accent1"/>
                </a:solidFill>
                <a:latin typeface="Signika"/>
                <a:ea typeface="Signika"/>
                <a:cs typeface="Signika"/>
                <a:sym typeface="Signika"/>
              </a:defRPr>
            </a:lvl2pPr>
            <a:lvl3pPr lvl="2" algn="r">
              <a:buNone/>
              <a:defRPr sz="900">
                <a:solidFill>
                  <a:schemeClr val="accent1"/>
                </a:solidFill>
                <a:latin typeface="Signika"/>
                <a:ea typeface="Signika"/>
                <a:cs typeface="Signika"/>
                <a:sym typeface="Signika"/>
              </a:defRPr>
            </a:lvl3pPr>
            <a:lvl4pPr lvl="3" algn="r">
              <a:buNone/>
              <a:defRPr sz="900">
                <a:solidFill>
                  <a:schemeClr val="accent1"/>
                </a:solidFill>
                <a:latin typeface="Signika"/>
                <a:ea typeface="Signika"/>
                <a:cs typeface="Signika"/>
                <a:sym typeface="Signika"/>
              </a:defRPr>
            </a:lvl4pPr>
            <a:lvl5pPr lvl="4" algn="r">
              <a:buNone/>
              <a:defRPr sz="900">
                <a:solidFill>
                  <a:schemeClr val="accent1"/>
                </a:solidFill>
                <a:latin typeface="Signika"/>
                <a:ea typeface="Signika"/>
                <a:cs typeface="Signika"/>
                <a:sym typeface="Signika"/>
              </a:defRPr>
            </a:lvl5pPr>
            <a:lvl6pPr lvl="5" algn="r">
              <a:buNone/>
              <a:defRPr sz="900">
                <a:solidFill>
                  <a:schemeClr val="accent1"/>
                </a:solidFill>
                <a:latin typeface="Signika"/>
                <a:ea typeface="Signika"/>
                <a:cs typeface="Signika"/>
                <a:sym typeface="Signika"/>
              </a:defRPr>
            </a:lvl6pPr>
            <a:lvl7pPr lvl="6" algn="r">
              <a:buNone/>
              <a:defRPr sz="900">
                <a:solidFill>
                  <a:schemeClr val="accent1"/>
                </a:solidFill>
                <a:latin typeface="Signika"/>
                <a:ea typeface="Signika"/>
                <a:cs typeface="Signika"/>
                <a:sym typeface="Signika"/>
              </a:defRPr>
            </a:lvl7pPr>
            <a:lvl8pPr lvl="7" algn="r">
              <a:buNone/>
              <a:defRPr sz="900">
                <a:solidFill>
                  <a:schemeClr val="accent1"/>
                </a:solidFill>
                <a:latin typeface="Signika"/>
                <a:ea typeface="Signika"/>
                <a:cs typeface="Signika"/>
                <a:sym typeface="Signika"/>
              </a:defRPr>
            </a:lvl8pPr>
            <a:lvl9pPr lvl="8" algn="r">
              <a:buNone/>
              <a:defRPr sz="900">
                <a:solidFill>
                  <a:schemeClr val="accent1"/>
                </a:solidFill>
                <a:latin typeface="Signika"/>
                <a:ea typeface="Signika"/>
                <a:cs typeface="Signika"/>
                <a:sym typeface="Signika"/>
              </a:defRPr>
            </a:lvl9pPr>
          </a:lstStyle>
          <a:p>
            <a:pPr indent="0" lvl="0" marL="0" rtl="0" algn="r">
              <a:spcBef>
                <a:spcPts val="0"/>
              </a:spcBef>
              <a:spcAft>
                <a:spcPts val="0"/>
              </a:spcAft>
              <a:buNone/>
            </a:pPr>
            <a:fld id="{00000000-1234-1234-1234-123412341234}" type="slidenum">
              <a:rPr lang="p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hyperlink" Target="http://www.youtube.com/watch?v=lHhgRS261og" TargetMode="Externa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7"/>
          <p:cNvSpPr txBox="1"/>
          <p:nvPr/>
        </p:nvSpPr>
        <p:spPr>
          <a:xfrm>
            <a:off x="3286800" y="2653600"/>
            <a:ext cx="51432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rgbClr val="FF5C5C"/>
                </a:solidFill>
                <a:latin typeface="Signika"/>
                <a:ea typeface="Signika"/>
                <a:cs typeface="Signika"/>
                <a:sym typeface="Signika"/>
              </a:rPr>
              <a:t>Artivism</a:t>
            </a:r>
            <a:endParaRPr b="1" sz="3600">
              <a:solidFill>
                <a:srgbClr val="FF5C5C"/>
              </a:solidFill>
              <a:latin typeface="Signika"/>
              <a:ea typeface="Signika"/>
              <a:cs typeface="Signika"/>
              <a:sym typeface="Signika"/>
            </a:endParaRPr>
          </a:p>
        </p:txBody>
      </p:sp>
      <p:pic>
        <p:nvPicPr>
          <p:cNvPr id="46" name="Google Shape;46;p7"/>
          <p:cNvPicPr preferRelativeResize="0"/>
          <p:nvPr/>
        </p:nvPicPr>
        <p:blipFill rotWithShape="1">
          <a:blip r:embed="rId3">
            <a:alphaModFix/>
          </a:blip>
          <a:srcRect b="0" l="21738" r="21738" t="0"/>
          <a:stretch/>
        </p:blipFill>
        <p:spPr>
          <a:xfrm>
            <a:off x="444698" y="1763950"/>
            <a:ext cx="2518200" cy="2518200"/>
          </a:xfrm>
          <a:prstGeom prst="ellipse">
            <a:avLst/>
          </a:prstGeom>
          <a:noFill/>
          <a:ln cap="flat" cmpd="sng" w="9525">
            <a:solidFill>
              <a:srgbClr val="AAAAAA"/>
            </a:solidFill>
            <a:prstDash val="solid"/>
            <a:round/>
            <a:headEnd len="sm" w="sm" type="none"/>
            <a:tailEnd len="sm" w="sm" type="none"/>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6"/>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Read some information about it and discuss what the exhibition might look like. </a:t>
            </a:r>
            <a:endParaRPr b="1" sz="1800">
              <a:solidFill>
                <a:schemeClr val="dk1"/>
              </a:solidFill>
              <a:latin typeface="Signika"/>
              <a:ea typeface="Signika"/>
              <a:cs typeface="Signika"/>
              <a:sym typeface="Signika"/>
            </a:endParaRPr>
          </a:p>
        </p:txBody>
      </p:sp>
      <p:sp>
        <p:nvSpPr>
          <p:cNvPr id="129" name="Google Shape;129;p1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30" name="Google Shape;130;p16"/>
          <p:cNvSpPr/>
          <p:nvPr/>
        </p:nvSpPr>
        <p:spPr>
          <a:xfrm>
            <a:off x="1213200" y="1623125"/>
            <a:ext cx="6717600" cy="943500"/>
          </a:xfrm>
          <a:prstGeom prst="roundRect">
            <a:avLst>
              <a:gd fmla="val 6627" name="adj"/>
            </a:avLst>
          </a:prstGeom>
          <a:solidFill>
            <a:srgbClr val="F59A23">
              <a:alpha val="29560"/>
            </a:srgbClr>
          </a:solidFill>
          <a:ln cap="flat" cmpd="sng" w="19050">
            <a:solidFill>
              <a:srgbClr val="F59A2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600">
                <a:solidFill>
                  <a:schemeClr val="dk1"/>
                </a:solidFill>
                <a:latin typeface="Signika Light"/>
                <a:ea typeface="Signika Light"/>
                <a:cs typeface="Signika Light"/>
                <a:sym typeface="Signika Light"/>
              </a:rPr>
              <a:t>Olafur Eliasson’s</a:t>
            </a:r>
            <a:r>
              <a:rPr i="1" lang="pl" sz="1600">
                <a:solidFill>
                  <a:schemeClr val="dk1"/>
                </a:solidFill>
                <a:latin typeface="Signika Light"/>
                <a:ea typeface="Signika Light"/>
                <a:cs typeface="Signika Light"/>
                <a:sym typeface="Signika Light"/>
              </a:rPr>
              <a:t> Ice Watch</a:t>
            </a:r>
            <a:r>
              <a:rPr lang="pl" sz="1600">
                <a:solidFill>
                  <a:schemeClr val="dk1"/>
                </a:solidFill>
                <a:latin typeface="Signika Light"/>
                <a:ea typeface="Signika Light"/>
                <a:cs typeface="Signika Light"/>
                <a:sym typeface="Signika Light"/>
              </a:rPr>
              <a:t> was a public art installation in London         which had the goal of bringing attention to the issue of climate change.</a:t>
            </a:r>
            <a:endParaRPr sz="1600">
              <a:solidFill>
                <a:schemeClr val="dk1"/>
              </a:solidFill>
              <a:latin typeface="Signika Light"/>
              <a:ea typeface="Signika Light"/>
              <a:cs typeface="Signika Light"/>
              <a:sym typeface="Signika 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7"/>
          <p:cNvSpPr/>
          <p:nvPr/>
        </p:nvSpPr>
        <p:spPr>
          <a:xfrm>
            <a:off x="0" y="0"/>
            <a:ext cx="9144000" cy="5143500"/>
          </a:xfrm>
          <a:prstGeom prst="rect">
            <a:avLst/>
          </a:prstGeom>
          <a:solidFill>
            <a:srgbClr val="0000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7"/>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37" name="Google Shape;137;p17"/>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7"/>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txBox="1"/>
          <p:nvPr/>
        </p:nvSpPr>
        <p:spPr>
          <a:xfrm>
            <a:off x="222175" y="277200"/>
            <a:ext cx="8250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chemeClr val="lt1"/>
                </a:solidFill>
                <a:latin typeface="Signika"/>
                <a:ea typeface="Signika"/>
                <a:cs typeface="Signika"/>
                <a:sym typeface="Signika"/>
              </a:rPr>
              <a:t> Watch the video and compare your answer.</a:t>
            </a:r>
            <a:endParaRPr b="1" sz="1800">
              <a:solidFill>
                <a:schemeClr val="lt1"/>
              </a:solidFill>
              <a:latin typeface="Signika"/>
              <a:ea typeface="Signika"/>
              <a:cs typeface="Signika"/>
              <a:sym typeface="Signika"/>
            </a:endParaRPr>
          </a:p>
        </p:txBody>
      </p:sp>
      <p:pic>
        <p:nvPicPr>
          <p:cNvPr descr="The artists behind this exhibit in London hope more people will understand the reality of climate change by experiencing &quot;Ice Watch.&quot;&#10;&#10;Subscribe to the CBS News Channel HERE: http://youtube.com/cbsnews&#10;Watch CBSN live HERE: http://cbsn.ws/1PlLpZ7&#10;Follow CBS News on Instagram HERE: https://www.instagram.com/cbsnews/&#10;Like CBS News on Facebook HERE: http://facebook.com/cbsnews&#10;Follow CBS News on Twitter HERE: http://twitter.com/cbsnews&#10;&#10;Get the latest news and best in original reporting from CBS News delivered to your inbox. Subscribe to newsletters HERE: http://cbsn.ws/1RqHw7T&#10;&#10;Get your news on the go! Download CBS News mobile apps HERE: http://cbsn.ws/1Xb1WC8&#10;&#10;Get new episodes of shows you love across devices the next day, stream CBSN and local news live, and watch full seasons of CBS fan favorites like Star Trek Discovery anytime, anywhere with CBS All Access. Try it free! http://bit.ly/1OQA29B&#10;&#10;---&#10;CBSN is the first digital streaming news network that will allow Internet-connected consumers to watch live, anchored news coverage on their connected TV and other devices. At launch, the network is available 24/7 and makes all of the resources of CBS News available directly on digital platforms with live, anchored coverage 15 hours each weekday. CBSN. Always On." id="140" name="Google Shape;140;p17" title="This ice block art exhibit spotlights the effects of climate change">
            <a:hlinkClick r:id="rId3"/>
          </p:cNvPr>
          <p:cNvPicPr preferRelativeResize="0"/>
          <p:nvPr/>
        </p:nvPicPr>
        <p:blipFill>
          <a:blip r:embed="rId4">
            <a:alphaModFix/>
          </a:blip>
          <a:stretch>
            <a:fillRect/>
          </a:stretch>
        </p:blipFill>
        <p:spPr>
          <a:xfrm>
            <a:off x="1355138" y="991088"/>
            <a:ext cx="6433725" cy="36189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8"/>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Let’s see a possible answer.</a:t>
            </a:r>
            <a:endParaRPr b="1" sz="1800">
              <a:solidFill>
                <a:schemeClr val="dk1"/>
              </a:solidFill>
              <a:latin typeface="Signika"/>
              <a:ea typeface="Signika"/>
              <a:cs typeface="Signika"/>
              <a:sym typeface="Signika"/>
            </a:endParaRPr>
          </a:p>
        </p:txBody>
      </p:sp>
      <p:sp>
        <p:nvSpPr>
          <p:cNvPr id="146" name="Google Shape;146;p1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47" name="Google Shape;147;p18"/>
          <p:cNvSpPr txBox="1"/>
          <p:nvPr/>
        </p:nvSpPr>
        <p:spPr>
          <a:xfrm>
            <a:off x="1216800" y="1263300"/>
            <a:ext cx="6223200" cy="1212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000"/>
              </a:spcAft>
              <a:buNone/>
            </a:pPr>
            <a:r>
              <a:rPr lang="pl" sz="1500">
                <a:solidFill>
                  <a:schemeClr val="dk1"/>
                </a:solidFill>
                <a:highlight>
                  <a:schemeClr val="accent6"/>
                </a:highlight>
                <a:latin typeface="Signika Light"/>
                <a:ea typeface="Signika Light"/>
                <a:cs typeface="Signika Light"/>
                <a:sym typeface="Signika Light"/>
              </a:rPr>
              <a:t>The exhibition contained real ice blocks placed in London’s city centre, which people could walk around and touch as they melted away slowly. 	As they melted into water, the exhibition gave people a visible example of climate change and global warming.</a:t>
            </a:r>
            <a:endParaRPr sz="15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xEl>
                                              <p:pRg end="0" st="0"/>
                                            </p:txEl>
                                          </p:spTgt>
                                        </p:tgtEl>
                                        <p:attrNameLst>
                                          <p:attrName>style.visibility</p:attrName>
                                        </p:attrNameLst>
                                      </p:cBhvr>
                                      <p:to>
                                        <p:strVal val="visible"/>
                                      </p:to>
                                    </p:set>
                                    <p:animEffect filter="fade" transition="in">
                                      <p:cBhvr>
                                        <p:cTn dur="1000"/>
                                        <p:tgtEl>
                                          <p:spTgt spid="147">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9"/>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53" name="Google Shape;153;p19"/>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9"/>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9"/>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think!</a:t>
            </a:r>
            <a:endParaRPr b="1" sz="3600">
              <a:solidFill>
                <a:schemeClr val="lt1"/>
              </a:solidFill>
              <a:latin typeface="Signika"/>
              <a:ea typeface="Signika"/>
              <a:cs typeface="Signika"/>
              <a:sym typeface="Signika"/>
            </a:endParaRPr>
          </a:p>
        </p:txBody>
      </p:sp>
      <p:pic>
        <p:nvPicPr>
          <p:cNvPr id="156" name="Google Shape;156;p19"/>
          <p:cNvPicPr preferRelativeResize="0"/>
          <p:nvPr/>
        </p:nvPicPr>
        <p:blipFill>
          <a:blip r:embed="rId3">
            <a:alphaModFix/>
          </a:blip>
          <a:stretch>
            <a:fillRect/>
          </a:stretch>
        </p:blipFill>
        <p:spPr>
          <a:xfrm>
            <a:off x="8006400" y="137775"/>
            <a:ext cx="886968" cy="88696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62" name="Google Shape;162;p20"/>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Complete the statements about the exhibition with your own opinion.</a:t>
            </a:r>
            <a:endParaRPr b="1" sz="1800">
              <a:solidFill>
                <a:srgbClr val="000032"/>
              </a:solidFill>
              <a:latin typeface="Signika"/>
              <a:ea typeface="Signika"/>
              <a:cs typeface="Signika"/>
              <a:sym typeface="Signika"/>
            </a:endParaRPr>
          </a:p>
        </p:txBody>
      </p:sp>
      <p:sp>
        <p:nvSpPr>
          <p:cNvPr id="163" name="Google Shape;163;p20"/>
          <p:cNvSpPr txBox="1"/>
          <p:nvPr/>
        </p:nvSpPr>
        <p:spPr>
          <a:xfrm>
            <a:off x="1216800" y="992325"/>
            <a:ext cx="6755400" cy="34089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In my opinion, this exhibition is…</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Using real ice blocks instead of fake ones is…</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Transporting the ice from Greenland seems…</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The review I agree with most is:</a:t>
            </a:r>
            <a:endParaRPr>
              <a:solidFill>
                <a:schemeClr val="dk1"/>
              </a:solidFill>
              <a:latin typeface="Signika Light"/>
              <a:ea typeface="Signika Light"/>
              <a:cs typeface="Signika Light"/>
              <a:sym typeface="Signika Light"/>
            </a:endParaRPr>
          </a:p>
          <a:p>
            <a:pPr indent="-317500" lvl="1" marL="9144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“Seeing is believing — this is truly powerful.”</a:t>
            </a:r>
            <a:endParaRPr>
              <a:solidFill>
                <a:schemeClr val="dk1"/>
              </a:solidFill>
              <a:latin typeface="Signika Light"/>
              <a:ea typeface="Signika Light"/>
              <a:cs typeface="Signika Light"/>
              <a:sym typeface="Signika Light"/>
            </a:endParaRPr>
          </a:p>
          <a:p>
            <a:pPr indent="-317500" lvl="1" marL="9144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“Looks impressive but means nothing — don’t waste your time!”</a:t>
            </a:r>
            <a:endParaRPr>
              <a:solidFill>
                <a:schemeClr val="dk1"/>
              </a:solidFill>
              <a:latin typeface="Signika Light"/>
              <a:ea typeface="Signika Light"/>
              <a:cs typeface="Signika Light"/>
              <a:sym typeface="Signika Light"/>
            </a:endParaRPr>
          </a:p>
          <a:p>
            <a:pPr indent="-317500" lvl="1" marL="9144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“Interesting, but does it really achieve anything?”</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Other examples of art that makes a statement are…</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1000"/>
              </a:spcAft>
              <a:buClr>
                <a:schemeClr val="dk1"/>
              </a:buClr>
              <a:buSzPts val="1400"/>
              <a:buFont typeface="Signika Light"/>
              <a:buChar char="●"/>
            </a:pPr>
            <a:r>
              <a:rPr lang="pl">
                <a:solidFill>
                  <a:schemeClr val="dk1"/>
                </a:solidFill>
                <a:latin typeface="Signika Light"/>
                <a:ea typeface="Signika Light"/>
                <a:cs typeface="Signika Light"/>
                <a:sym typeface="Signika Light"/>
              </a:rPr>
              <a:t>I think the artists who make </a:t>
            </a:r>
            <a:r>
              <a:rPr lang="pl">
                <a:solidFill>
                  <a:schemeClr val="dk1"/>
                </a:solidFill>
                <a:latin typeface="Signika Light"/>
                <a:ea typeface="Signika Light"/>
                <a:cs typeface="Signika Light"/>
                <a:sym typeface="Signika Light"/>
              </a:rPr>
              <a:t>artivism </a:t>
            </a:r>
            <a:r>
              <a:rPr lang="pl">
                <a:solidFill>
                  <a:schemeClr val="dk1"/>
                </a:solidFill>
                <a:latin typeface="Signika Light"/>
                <a:ea typeface="Signika Light"/>
                <a:cs typeface="Signika Light"/>
                <a:sym typeface="Signika Light"/>
              </a:rPr>
              <a:t>are…</a:t>
            </a:r>
            <a:endParaRPr>
              <a:solidFill>
                <a:schemeClr val="dk1"/>
              </a:solidFill>
              <a:latin typeface="Signika Light"/>
              <a:ea typeface="Signika Light"/>
              <a:cs typeface="Signika Light"/>
              <a:sym typeface="Signika Light"/>
            </a:endParaRPr>
          </a:p>
        </p:txBody>
      </p:sp>
      <p:pic>
        <p:nvPicPr>
          <p:cNvPr id="164" name="Google Shape;164;p20"/>
          <p:cNvPicPr preferRelativeResize="0"/>
          <p:nvPr/>
        </p:nvPicPr>
        <p:blipFill>
          <a:blip r:embed="rId3">
            <a:alphaModFix/>
          </a:blip>
          <a:stretch>
            <a:fillRect/>
          </a:stretch>
        </p:blipFill>
        <p:spPr>
          <a:xfrm>
            <a:off x="8121600" y="72000"/>
            <a:ext cx="835200" cy="835177"/>
          </a:xfrm>
          <a:prstGeom prst="rect">
            <a:avLst/>
          </a:prstGeom>
          <a:noFill/>
          <a:ln>
            <a:noFill/>
          </a:ln>
        </p:spPr>
      </p:pic>
      <p:sp>
        <p:nvSpPr>
          <p:cNvPr id="165" name="Google Shape;165;p20"/>
          <p:cNvSpPr/>
          <p:nvPr/>
        </p:nvSpPr>
        <p:spPr>
          <a:xfrm>
            <a:off x="5945200" y="3639000"/>
            <a:ext cx="2460300" cy="1107600"/>
          </a:xfrm>
          <a:prstGeom prst="roundRect">
            <a:avLst>
              <a:gd fmla="val 6627" name="adj"/>
            </a:avLst>
          </a:prstGeom>
          <a:noFill/>
          <a:ln cap="flat" cmpd="sng" w="19050">
            <a:solidFill>
              <a:srgbClr val="F59A23"/>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i="1" lang="pl" sz="1600">
                <a:solidFill>
                  <a:srgbClr val="F59A23"/>
                </a:solidFill>
                <a:latin typeface="Signika"/>
                <a:ea typeface="Signika"/>
                <a:cs typeface="Signika"/>
                <a:sym typeface="Signika"/>
              </a:rPr>
              <a:t>artivism (art + activism):</a:t>
            </a:r>
            <a:endParaRPr b="1" i="1" sz="1600">
              <a:solidFill>
                <a:srgbClr val="F59A23"/>
              </a:solidFill>
              <a:latin typeface="Signika"/>
              <a:ea typeface="Signika"/>
              <a:cs typeface="Signika"/>
              <a:sym typeface="Signika"/>
            </a:endParaRPr>
          </a:p>
          <a:p>
            <a:pPr indent="0" lvl="0" marL="0" marR="0" rtl="0" algn="ctr">
              <a:lnSpc>
                <a:spcPct val="100000"/>
              </a:lnSpc>
              <a:spcBef>
                <a:spcPts val="1000"/>
              </a:spcBef>
              <a:spcAft>
                <a:spcPts val="1000"/>
              </a:spcAft>
              <a:buNone/>
            </a:pPr>
            <a:r>
              <a:rPr lang="pl">
                <a:solidFill>
                  <a:srgbClr val="000032"/>
                </a:solidFill>
                <a:latin typeface="Signika Light"/>
                <a:ea typeface="Signika Light"/>
                <a:cs typeface="Signika Light"/>
                <a:sym typeface="Signika Light"/>
              </a:rPr>
              <a:t>fighting for social causes through art</a:t>
            </a:r>
            <a:endParaRPr>
              <a:solidFill>
                <a:srgbClr val="000032"/>
              </a:solidFill>
              <a:latin typeface="Signika Light"/>
              <a:ea typeface="Signika Light"/>
              <a:cs typeface="Signika Light"/>
              <a:sym typeface="Signika 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1"/>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71" name="Google Shape;171;p21"/>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1"/>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1"/>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Do you a</a:t>
            </a:r>
            <a:r>
              <a:rPr b="1" lang="pl" sz="3600">
                <a:solidFill>
                  <a:schemeClr val="lt1"/>
                </a:solidFill>
                <a:latin typeface="Signika"/>
                <a:ea typeface="Signika"/>
                <a:cs typeface="Signika"/>
                <a:sym typeface="Signika"/>
              </a:rPr>
              <a:t>gree</a:t>
            </a:r>
            <a:r>
              <a:rPr b="1" lang="pl" sz="3600">
                <a:solidFill>
                  <a:schemeClr val="lt1"/>
                </a:solidFill>
                <a:latin typeface="Signika"/>
                <a:ea typeface="Signika"/>
                <a:cs typeface="Signika"/>
                <a:sym typeface="Signika"/>
              </a:rPr>
              <a:t>?</a:t>
            </a:r>
            <a:endParaRPr b="1" sz="3600">
              <a:solidFill>
                <a:schemeClr val="lt1"/>
              </a:solidFill>
              <a:latin typeface="Signika"/>
              <a:ea typeface="Signika"/>
              <a:cs typeface="Signika"/>
              <a:sym typeface="Signika"/>
            </a:endParaRPr>
          </a:p>
        </p:txBody>
      </p:sp>
      <p:pic>
        <p:nvPicPr>
          <p:cNvPr id="174" name="Google Shape;174;p21"/>
          <p:cNvPicPr preferRelativeResize="0"/>
          <p:nvPr/>
        </p:nvPicPr>
        <p:blipFill>
          <a:blip r:embed="rId3">
            <a:alphaModFix/>
          </a:blip>
          <a:stretch>
            <a:fillRect/>
          </a:stretch>
        </p:blipFill>
        <p:spPr>
          <a:xfrm>
            <a:off x="7916175" y="136800"/>
            <a:ext cx="975825" cy="9758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pic>
        <p:nvPicPr>
          <p:cNvPr id="179" name="Google Shape;179;p22"/>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180" name="Google Shape;180;p2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81" name="Google Shape;181;p22"/>
          <p:cNvSpPr txBox="1"/>
          <p:nvPr/>
        </p:nvSpPr>
        <p:spPr>
          <a:xfrm>
            <a:off x="222175" y="277200"/>
            <a:ext cx="7749900" cy="684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Read the comments about artivism. Discuss if you agree or disagree with some of them. </a:t>
            </a:r>
            <a:endParaRPr b="1" sz="1800">
              <a:solidFill>
                <a:srgbClr val="000032"/>
              </a:solidFill>
              <a:latin typeface="Signika"/>
              <a:ea typeface="Signika"/>
              <a:cs typeface="Signika"/>
              <a:sym typeface="Signika"/>
            </a:endParaRPr>
          </a:p>
        </p:txBody>
      </p:sp>
      <p:sp>
        <p:nvSpPr>
          <p:cNvPr id="182" name="Google Shape;182;p22"/>
          <p:cNvSpPr txBox="1"/>
          <p:nvPr/>
        </p:nvSpPr>
        <p:spPr>
          <a:xfrm>
            <a:off x="1216800" y="1375200"/>
            <a:ext cx="6755400" cy="27675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Artivism only counts if the artist raises money for 					the social cause they’re creating the art about.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I think all these exhibitions for social causes are 		</a:t>
            </a:r>
            <a:r>
              <a:rPr lang="pl">
                <a:solidFill>
                  <a:schemeClr val="dk1"/>
                </a:solidFill>
                <a:latin typeface="Signika Light"/>
                <a:ea typeface="Signika Light"/>
                <a:cs typeface="Signika Light"/>
                <a:sym typeface="Signika Light"/>
              </a:rPr>
              <a:t>				</a:t>
            </a:r>
            <a:r>
              <a:rPr lang="pl">
                <a:solidFill>
                  <a:schemeClr val="dk1"/>
                </a:solidFill>
                <a:latin typeface="Signika Light"/>
                <a:ea typeface="Signika Light"/>
                <a:cs typeface="Signika Light"/>
                <a:sym typeface="Signika Light"/>
              </a:rPr>
              <a:t>for the artists’ popularity rather than the causes 					themselves. </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People criticise protest art but isn’t this the best way to make a statement? 	 At least people are talking about it.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1000"/>
              </a:spcAft>
              <a:buClr>
                <a:schemeClr val="dk1"/>
              </a:buClr>
              <a:buSzPts val="1400"/>
              <a:buFont typeface="Signika Light"/>
              <a:buChar char="●"/>
            </a:pPr>
            <a:r>
              <a:rPr lang="pl">
                <a:solidFill>
                  <a:schemeClr val="dk1"/>
                </a:solidFill>
                <a:latin typeface="Signika Light"/>
                <a:ea typeface="Signika Light"/>
                <a:cs typeface="Signika Light"/>
                <a:sym typeface="Signika Light"/>
              </a:rPr>
              <a:t>These artworks simplify complicated issues and make us feel like there’s 		an easy solution, which there isn’t. </a:t>
            </a:r>
            <a:endParaRPr>
              <a:solidFill>
                <a:schemeClr val="dk1"/>
              </a:solidFill>
              <a:latin typeface="Signika Light"/>
              <a:ea typeface="Signika Light"/>
              <a:cs typeface="Signika Light"/>
              <a:sym typeface="Signika Light"/>
            </a:endParaRPr>
          </a:p>
        </p:txBody>
      </p:sp>
      <p:sp>
        <p:nvSpPr>
          <p:cNvPr id="183" name="Google Shape;183;p22"/>
          <p:cNvSpPr/>
          <p:nvPr/>
        </p:nvSpPr>
        <p:spPr>
          <a:xfrm>
            <a:off x="5839175" y="1546650"/>
            <a:ext cx="2599200" cy="1107600"/>
          </a:xfrm>
          <a:prstGeom prst="roundRect">
            <a:avLst>
              <a:gd fmla="val 6627" name="adj"/>
            </a:avLst>
          </a:prstGeom>
          <a:noFill/>
          <a:ln cap="flat" cmpd="sng" w="19050">
            <a:solidFill>
              <a:srgbClr val="F59A23"/>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i="1" lang="pl" sz="1600">
                <a:solidFill>
                  <a:srgbClr val="F59A23"/>
                </a:solidFill>
                <a:latin typeface="Signika"/>
                <a:ea typeface="Signika"/>
                <a:cs typeface="Signika"/>
                <a:sym typeface="Signika"/>
              </a:rPr>
              <a:t>artivism (art + activism):</a:t>
            </a:r>
            <a:endParaRPr b="1" i="1" sz="1600">
              <a:solidFill>
                <a:srgbClr val="F59A23"/>
              </a:solidFill>
              <a:latin typeface="Signika"/>
              <a:ea typeface="Signika"/>
              <a:cs typeface="Signika"/>
              <a:sym typeface="Signika"/>
            </a:endParaRPr>
          </a:p>
          <a:p>
            <a:pPr indent="0" lvl="0" marL="0" marR="0" rtl="0" algn="ctr">
              <a:lnSpc>
                <a:spcPct val="100000"/>
              </a:lnSpc>
              <a:spcBef>
                <a:spcPts val="1000"/>
              </a:spcBef>
              <a:spcAft>
                <a:spcPts val="1000"/>
              </a:spcAft>
              <a:buNone/>
            </a:pPr>
            <a:r>
              <a:rPr lang="pl">
                <a:solidFill>
                  <a:srgbClr val="000032"/>
                </a:solidFill>
                <a:latin typeface="Signika Light"/>
                <a:ea typeface="Signika Light"/>
                <a:cs typeface="Signika Light"/>
                <a:sym typeface="Signika Light"/>
              </a:rPr>
              <a:t>fighting for social causes through art</a:t>
            </a:r>
            <a:endParaRPr>
              <a:solidFill>
                <a:srgbClr val="000032"/>
              </a:solidFill>
              <a:latin typeface="Signika Light"/>
              <a:ea typeface="Signika Light"/>
              <a:cs typeface="Signika Light"/>
              <a:sym typeface="Signika Light"/>
            </a:endParaRPr>
          </a:p>
        </p:txBody>
      </p:sp>
      <p:sp>
        <p:nvSpPr>
          <p:cNvPr id="184" name="Google Shape;184;p22"/>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rgbClr val="FFFFFF"/>
                </a:solidFill>
                <a:latin typeface="Signika"/>
                <a:ea typeface="Signika"/>
                <a:cs typeface="Signika"/>
                <a:sym typeface="Signika"/>
              </a:rPr>
              <a:t>part 1/2</a:t>
            </a:r>
            <a:endParaRPr>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pic>
        <p:nvPicPr>
          <p:cNvPr id="189" name="Google Shape;189;p23"/>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190" name="Google Shape;190;p2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91" name="Google Shape;191;p23"/>
          <p:cNvSpPr txBox="1"/>
          <p:nvPr/>
        </p:nvSpPr>
        <p:spPr>
          <a:xfrm>
            <a:off x="222175" y="277200"/>
            <a:ext cx="7749900" cy="684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Read the comments about artivism. Discuss if you agree or disagree with some of them. </a:t>
            </a:r>
            <a:endParaRPr b="1" sz="1800">
              <a:solidFill>
                <a:srgbClr val="000032"/>
              </a:solidFill>
              <a:latin typeface="Signika"/>
              <a:ea typeface="Signika"/>
              <a:cs typeface="Signika"/>
              <a:sym typeface="Signika"/>
            </a:endParaRPr>
          </a:p>
        </p:txBody>
      </p:sp>
      <p:sp>
        <p:nvSpPr>
          <p:cNvPr id="192" name="Google Shape;192;p23"/>
          <p:cNvSpPr txBox="1"/>
          <p:nvPr/>
        </p:nvSpPr>
        <p:spPr>
          <a:xfrm>
            <a:off x="1216800" y="1375200"/>
            <a:ext cx="6228600" cy="18957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The people with the power to make real change are not the ones viewing the artwork, so there’s no point in using it to deliver important messages.  </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Art is wonderful for bringing attention to important issues because it allows people to understand complicated ideas through visual examples.</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1000"/>
              </a:spcAft>
              <a:buClr>
                <a:schemeClr val="dk1"/>
              </a:buClr>
              <a:buSzPts val="1400"/>
              <a:buFont typeface="Signika Light"/>
              <a:buChar char="●"/>
            </a:pPr>
            <a:r>
              <a:rPr lang="pl">
                <a:solidFill>
                  <a:schemeClr val="dk1"/>
                </a:solidFill>
                <a:latin typeface="Signika Light"/>
                <a:ea typeface="Signika Light"/>
                <a:cs typeface="Signika Light"/>
                <a:sym typeface="Signika Light"/>
              </a:rPr>
              <a:t>Social change is always about politics and art should stay neutral to political issues.</a:t>
            </a:r>
            <a:endParaRPr>
              <a:solidFill>
                <a:schemeClr val="dk1"/>
              </a:solidFill>
              <a:latin typeface="Signika Light"/>
              <a:ea typeface="Signika Light"/>
              <a:cs typeface="Signika Light"/>
              <a:sym typeface="Signika Light"/>
            </a:endParaRPr>
          </a:p>
        </p:txBody>
      </p:sp>
      <p:sp>
        <p:nvSpPr>
          <p:cNvPr id="193" name="Google Shape;193;p23"/>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rgbClr val="FFFFFF"/>
                </a:solidFill>
                <a:latin typeface="Signika"/>
                <a:ea typeface="Signika"/>
                <a:cs typeface="Signika"/>
                <a:sym typeface="Signika"/>
              </a:rPr>
              <a:t>part 2/2</a:t>
            </a:r>
            <a:endParaRPr>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4"/>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99" name="Google Shape;199;p24"/>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24"/>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4"/>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discuss!</a:t>
            </a:r>
            <a:endParaRPr b="1" sz="3600">
              <a:solidFill>
                <a:schemeClr val="lt1"/>
              </a:solidFill>
              <a:latin typeface="Signika"/>
              <a:ea typeface="Signika"/>
              <a:cs typeface="Signika"/>
              <a:sym typeface="Signika"/>
            </a:endParaRPr>
          </a:p>
        </p:txBody>
      </p:sp>
      <p:pic>
        <p:nvPicPr>
          <p:cNvPr id="202" name="Google Shape;202;p24"/>
          <p:cNvPicPr preferRelativeResize="0"/>
          <p:nvPr/>
        </p:nvPicPr>
        <p:blipFill>
          <a:blip r:embed="rId3">
            <a:alphaModFix/>
          </a:blip>
          <a:stretch>
            <a:fillRect/>
          </a:stretch>
        </p:blipFill>
        <p:spPr>
          <a:xfrm>
            <a:off x="8062750" y="135850"/>
            <a:ext cx="781200" cy="7812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pic>
        <p:nvPicPr>
          <p:cNvPr id="207" name="Google Shape;207;p25"/>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208" name="Google Shape;208;p25"/>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209" name="Google Shape;209;p25"/>
          <p:cNvSpPr txBox="1"/>
          <p:nvPr/>
        </p:nvSpPr>
        <p:spPr>
          <a:xfrm>
            <a:off x="222175" y="277200"/>
            <a:ext cx="7749900" cy="49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Read about some other examples of artivism and discuss the questions. </a:t>
            </a:r>
            <a:endParaRPr b="1" sz="1800">
              <a:solidFill>
                <a:srgbClr val="000032"/>
              </a:solidFill>
              <a:latin typeface="Signika"/>
              <a:ea typeface="Signika"/>
              <a:cs typeface="Signika"/>
              <a:sym typeface="Signika"/>
            </a:endParaRPr>
          </a:p>
        </p:txBody>
      </p:sp>
      <p:sp>
        <p:nvSpPr>
          <p:cNvPr id="210" name="Google Shape;210;p25"/>
          <p:cNvSpPr txBox="1"/>
          <p:nvPr/>
        </p:nvSpPr>
        <p:spPr>
          <a:xfrm>
            <a:off x="1216800" y="3314700"/>
            <a:ext cx="6755400" cy="14001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Do you think the idea behind the performance is powerful? Why/Why not?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What do you think the reactions to this performance were?</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1000"/>
              </a:spcAft>
              <a:buClr>
                <a:schemeClr val="dk1"/>
              </a:buClr>
              <a:buSzPts val="1400"/>
              <a:buFont typeface="Signika Light"/>
              <a:buChar char="●"/>
            </a:pPr>
            <a:r>
              <a:rPr lang="pl">
                <a:solidFill>
                  <a:schemeClr val="dk1"/>
                </a:solidFill>
                <a:latin typeface="Signika Light"/>
                <a:ea typeface="Signika Light"/>
                <a:cs typeface="Signika Light"/>
                <a:sym typeface="Signika Light"/>
              </a:rPr>
              <a:t>Do you agree with Weiwei’s message of breaking tradition to move forwards? Why/Why not?</a:t>
            </a:r>
            <a:endParaRPr>
              <a:solidFill>
                <a:schemeClr val="dk1"/>
              </a:solidFill>
              <a:latin typeface="Signika Light"/>
              <a:ea typeface="Signika Light"/>
              <a:cs typeface="Signika Light"/>
              <a:sym typeface="Signika Light"/>
            </a:endParaRPr>
          </a:p>
        </p:txBody>
      </p:sp>
      <p:sp>
        <p:nvSpPr>
          <p:cNvPr id="211" name="Google Shape;211;p25"/>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rgbClr val="FFFFFF"/>
                </a:solidFill>
                <a:latin typeface="Signika"/>
                <a:ea typeface="Signika"/>
                <a:cs typeface="Signika"/>
                <a:sym typeface="Signika"/>
              </a:rPr>
              <a:t>part 1/2</a:t>
            </a:r>
            <a:endParaRPr>
              <a:solidFill>
                <a:srgbClr val="FFFFFF"/>
              </a:solidFill>
            </a:endParaRPr>
          </a:p>
        </p:txBody>
      </p:sp>
      <p:sp>
        <p:nvSpPr>
          <p:cNvPr id="212" name="Google Shape;212;p25"/>
          <p:cNvSpPr/>
          <p:nvPr/>
        </p:nvSpPr>
        <p:spPr>
          <a:xfrm>
            <a:off x="1117800" y="1003000"/>
            <a:ext cx="6908400" cy="2131500"/>
          </a:xfrm>
          <a:prstGeom prst="roundRect">
            <a:avLst>
              <a:gd fmla="val 6627" name="adj"/>
            </a:avLst>
          </a:prstGeom>
          <a:solidFill>
            <a:srgbClr val="F59A23">
              <a:alpha val="29560"/>
            </a:srgbClr>
          </a:solidFill>
          <a:ln cap="flat" cmpd="sng" w="19050">
            <a:solidFill>
              <a:srgbClr val="F59A2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a:solidFill>
                  <a:schemeClr val="dk1"/>
                </a:solidFill>
                <a:latin typeface="Signika Light"/>
                <a:ea typeface="Signika Light"/>
                <a:cs typeface="Signika Light"/>
                <a:sym typeface="Signika Light"/>
              </a:rPr>
              <a:t>Ai Weiwei’s </a:t>
            </a:r>
            <a:r>
              <a:rPr i="1" lang="pl">
                <a:solidFill>
                  <a:schemeClr val="dk1"/>
                </a:solidFill>
                <a:latin typeface="Signika Light"/>
                <a:ea typeface="Signika Light"/>
                <a:cs typeface="Signika Light"/>
                <a:sym typeface="Signika Light"/>
              </a:rPr>
              <a:t>Dropping a Han Dynasty Urn </a:t>
            </a:r>
            <a:r>
              <a:rPr lang="pl">
                <a:solidFill>
                  <a:schemeClr val="dk1"/>
                </a:solidFill>
                <a:latin typeface="Signika Light"/>
                <a:ea typeface="Signika Light"/>
                <a:cs typeface="Signika Light"/>
                <a:sym typeface="Signika Light"/>
              </a:rPr>
              <a:t>(performance, photography)</a:t>
            </a:r>
            <a:endParaRPr>
              <a:solidFill>
                <a:schemeClr val="dk1"/>
              </a:solidFill>
              <a:latin typeface="Signika Light"/>
              <a:ea typeface="Signika Light"/>
              <a:cs typeface="Signika Light"/>
              <a:sym typeface="Signika Light"/>
            </a:endParaRPr>
          </a:p>
          <a:p>
            <a:pPr indent="0" lvl="0" marL="0" rtl="0" algn="ctr">
              <a:lnSpc>
                <a:spcPct val="115000"/>
              </a:lnSpc>
              <a:spcBef>
                <a:spcPts val="1000"/>
              </a:spcBef>
              <a:spcAft>
                <a:spcPts val="0"/>
              </a:spcAft>
              <a:buNone/>
            </a:pPr>
            <a:r>
              <a:rPr lang="pl">
                <a:solidFill>
                  <a:schemeClr val="dk1"/>
                </a:solidFill>
                <a:latin typeface="Signika Light"/>
                <a:ea typeface="Signika Light"/>
                <a:cs typeface="Signika Light"/>
                <a:sym typeface="Signika Light"/>
              </a:rPr>
              <a:t>In 1995, Ai Weiwei dropped and broke a 2,000-year-old Chinese vase. The act was photographed in three parts (holding it, dropping it, and the broken pieces). Weiwei knew this act would cause anger, and he wanted to make people question why we try so hard </a:t>
            </a:r>
            <a:br>
              <a:rPr lang="pl">
                <a:solidFill>
                  <a:schemeClr val="dk1"/>
                </a:solidFill>
                <a:latin typeface="Signika Light"/>
                <a:ea typeface="Signika Light"/>
                <a:cs typeface="Signika Light"/>
                <a:sym typeface="Signika Light"/>
              </a:rPr>
            </a:br>
            <a:r>
              <a:rPr lang="pl">
                <a:solidFill>
                  <a:schemeClr val="dk1"/>
                </a:solidFill>
                <a:latin typeface="Signika Light"/>
                <a:ea typeface="Signika Light"/>
                <a:cs typeface="Signika Light"/>
                <a:sym typeface="Signika Light"/>
              </a:rPr>
              <a:t>to hold on to the past. Breaking the vase was a symbol of letting go of the past, </a:t>
            </a:r>
            <a:br>
              <a:rPr lang="pl">
                <a:solidFill>
                  <a:schemeClr val="dk1"/>
                </a:solidFill>
                <a:latin typeface="Signika Light"/>
                <a:ea typeface="Signika Light"/>
                <a:cs typeface="Signika Light"/>
                <a:sym typeface="Signika Light"/>
              </a:rPr>
            </a:br>
            <a:r>
              <a:rPr lang="pl">
                <a:solidFill>
                  <a:schemeClr val="dk1"/>
                </a:solidFill>
                <a:latin typeface="Signika Light"/>
                <a:ea typeface="Signika Light"/>
                <a:cs typeface="Signika Light"/>
                <a:sym typeface="Signika Light"/>
              </a:rPr>
              <a:t>so that we can move forwards. </a:t>
            </a:r>
            <a:endParaRPr>
              <a:solidFill>
                <a:schemeClr val="dk1"/>
              </a:solidFill>
              <a:latin typeface="Signika Light"/>
              <a:ea typeface="Signika Light"/>
              <a:cs typeface="Signika Light"/>
              <a:sym typeface="Signika 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8"/>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52" name="Google Shape;52;p8"/>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get started</a:t>
            </a:r>
            <a:endParaRPr b="1" sz="3600">
              <a:solidFill>
                <a:schemeClr val="lt1"/>
              </a:solidFill>
              <a:latin typeface="Signika"/>
              <a:ea typeface="Signika"/>
              <a:cs typeface="Signika"/>
              <a:sym typeface="Signika"/>
            </a:endParaRPr>
          </a:p>
        </p:txBody>
      </p:sp>
      <p:sp>
        <p:nvSpPr>
          <p:cNvPr id="55" name="Google Shape;55;p8"/>
          <p:cNvSpPr txBox="1"/>
          <p:nvPr/>
        </p:nvSpPr>
        <p:spPr>
          <a:xfrm>
            <a:off x="138050" y="3639450"/>
            <a:ext cx="83343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sz="2400">
                <a:solidFill>
                  <a:schemeClr val="lt1"/>
                </a:solidFill>
                <a:latin typeface="Signika Light"/>
                <a:ea typeface="Signika Light"/>
                <a:cs typeface="Signika Light"/>
                <a:sym typeface="Signika Light"/>
              </a:rPr>
              <a:t>with a warm-up </a:t>
            </a:r>
            <a:endParaRPr sz="2400">
              <a:solidFill>
                <a:schemeClr val="lt1"/>
              </a:solidFill>
              <a:latin typeface="Signika Light"/>
              <a:ea typeface="Signika Light"/>
              <a:cs typeface="Signika Light"/>
              <a:sym typeface="Signika Light"/>
            </a:endParaRPr>
          </a:p>
        </p:txBody>
      </p:sp>
      <p:pic>
        <p:nvPicPr>
          <p:cNvPr id="56" name="Google Shape;56;p8"/>
          <p:cNvPicPr preferRelativeResize="0"/>
          <p:nvPr/>
        </p:nvPicPr>
        <p:blipFill>
          <a:blip r:embed="rId3">
            <a:alphaModFix/>
          </a:blip>
          <a:stretch>
            <a:fillRect/>
          </a:stretch>
        </p:blipFill>
        <p:spPr>
          <a:xfrm>
            <a:off x="8006400" y="136800"/>
            <a:ext cx="781200" cy="7812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pic>
        <p:nvPicPr>
          <p:cNvPr id="217" name="Google Shape;217;p26"/>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218" name="Google Shape;218;p2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219" name="Google Shape;219;p26"/>
          <p:cNvSpPr txBox="1"/>
          <p:nvPr/>
        </p:nvSpPr>
        <p:spPr>
          <a:xfrm>
            <a:off x="222175" y="277200"/>
            <a:ext cx="7749900" cy="49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Read about some other examples of artivism and discuss the questions. </a:t>
            </a:r>
            <a:endParaRPr b="1" sz="1800">
              <a:solidFill>
                <a:srgbClr val="000032"/>
              </a:solidFill>
              <a:latin typeface="Signika"/>
              <a:ea typeface="Signika"/>
              <a:cs typeface="Signika"/>
              <a:sym typeface="Signika"/>
            </a:endParaRPr>
          </a:p>
        </p:txBody>
      </p:sp>
      <p:sp>
        <p:nvSpPr>
          <p:cNvPr id="220" name="Google Shape;220;p26"/>
          <p:cNvSpPr txBox="1"/>
          <p:nvPr/>
        </p:nvSpPr>
        <p:spPr>
          <a:xfrm>
            <a:off x="1216800" y="3314700"/>
            <a:ext cx="6755400" cy="15285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What do you think of the idea?</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Why do you think using a fast-food brand helped to deliver the message? </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0"/>
              </a:spcAft>
              <a:buClr>
                <a:schemeClr val="dk1"/>
              </a:buClr>
              <a:buSzPts val="1400"/>
              <a:buFont typeface="Signika Light"/>
              <a:buChar char="●"/>
            </a:pPr>
            <a:r>
              <a:rPr lang="pl">
                <a:solidFill>
                  <a:schemeClr val="dk1"/>
                </a:solidFill>
                <a:latin typeface="Signika Light"/>
                <a:ea typeface="Signika Light"/>
                <a:cs typeface="Signika Light"/>
                <a:sym typeface="Signika Light"/>
              </a:rPr>
              <a:t>Can you think of a different form of artivism to make people think about poverty?</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1000"/>
              </a:spcBef>
              <a:spcAft>
                <a:spcPts val="1000"/>
              </a:spcAft>
              <a:buClr>
                <a:schemeClr val="dk1"/>
              </a:buClr>
              <a:buSzPts val="1400"/>
              <a:buFont typeface="Signika Light"/>
              <a:buChar char="●"/>
            </a:pPr>
            <a:r>
              <a:rPr lang="pl">
                <a:solidFill>
                  <a:schemeClr val="dk1"/>
                </a:solidFill>
                <a:latin typeface="Signika Light"/>
                <a:ea typeface="Signika Light"/>
                <a:cs typeface="Signika Light"/>
                <a:sym typeface="Signika Light"/>
              </a:rPr>
              <a:t>What social causes would you like to see represented through artivism?</a:t>
            </a:r>
            <a:endParaRPr>
              <a:solidFill>
                <a:schemeClr val="dk1"/>
              </a:solidFill>
              <a:latin typeface="Signika Light"/>
              <a:ea typeface="Signika Light"/>
              <a:cs typeface="Signika Light"/>
              <a:sym typeface="Signika Light"/>
            </a:endParaRPr>
          </a:p>
        </p:txBody>
      </p:sp>
      <p:sp>
        <p:nvSpPr>
          <p:cNvPr id="221" name="Google Shape;221;p26"/>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rgbClr val="FFFFFF"/>
                </a:solidFill>
                <a:latin typeface="Signika"/>
                <a:ea typeface="Signika"/>
                <a:cs typeface="Signika"/>
                <a:sym typeface="Signika"/>
              </a:rPr>
              <a:t>part 2/2</a:t>
            </a:r>
            <a:endParaRPr>
              <a:solidFill>
                <a:srgbClr val="FFFFFF"/>
              </a:solidFill>
            </a:endParaRPr>
          </a:p>
        </p:txBody>
      </p:sp>
      <p:sp>
        <p:nvSpPr>
          <p:cNvPr id="222" name="Google Shape;222;p26"/>
          <p:cNvSpPr/>
          <p:nvPr/>
        </p:nvSpPr>
        <p:spPr>
          <a:xfrm>
            <a:off x="1117800" y="1002989"/>
            <a:ext cx="6908400" cy="2131500"/>
          </a:xfrm>
          <a:prstGeom prst="roundRect">
            <a:avLst>
              <a:gd fmla="val 6627" name="adj"/>
            </a:avLst>
          </a:prstGeom>
          <a:solidFill>
            <a:srgbClr val="60AE92">
              <a:alpha val="30190"/>
            </a:srgbClr>
          </a:solidFill>
          <a:ln cap="flat" cmpd="sng" w="19050">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a:solidFill>
                  <a:schemeClr val="dk1"/>
                </a:solidFill>
                <a:latin typeface="Signika Light"/>
                <a:ea typeface="Signika Light"/>
                <a:cs typeface="Signika Light"/>
                <a:sym typeface="Signika Light"/>
              </a:rPr>
              <a:t>Jani Leinonen’s </a:t>
            </a:r>
            <a:r>
              <a:rPr i="1" lang="pl">
                <a:solidFill>
                  <a:schemeClr val="dk1"/>
                </a:solidFill>
                <a:latin typeface="Signika Light"/>
                <a:ea typeface="Signika Light"/>
                <a:cs typeface="Signika Light"/>
                <a:sym typeface="Signika Light"/>
              </a:rPr>
              <a:t>Hunger King </a:t>
            </a:r>
            <a:r>
              <a:rPr lang="pl">
                <a:solidFill>
                  <a:schemeClr val="dk1"/>
                </a:solidFill>
                <a:latin typeface="Signika Light"/>
                <a:ea typeface="Signika Light"/>
                <a:cs typeface="Signika Light"/>
                <a:sym typeface="Signika Light"/>
              </a:rPr>
              <a:t>(installation, Hungary)</a:t>
            </a:r>
            <a:endParaRPr>
              <a:solidFill>
                <a:schemeClr val="dk1"/>
              </a:solidFill>
              <a:latin typeface="Signika Light"/>
              <a:ea typeface="Signika Light"/>
              <a:cs typeface="Signika Light"/>
              <a:sym typeface="Signika Light"/>
            </a:endParaRPr>
          </a:p>
          <a:p>
            <a:pPr indent="0" lvl="0" marL="0" rtl="0" algn="ctr">
              <a:lnSpc>
                <a:spcPct val="115000"/>
              </a:lnSpc>
              <a:spcBef>
                <a:spcPts val="1000"/>
              </a:spcBef>
              <a:spcAft>
                <a:spcPts val="0"/>
              </a:spcAft>
              <a:buNone/>
            </a:pPr>
            <a:r>
              <a:rPr lang="pl">
                <a:solidFill>
                  <a:schemeClr val="dk1"/>
                </a:solidFill>
                <a:latin typeface="Signika Light"/>
                <a:ea typeface="Signika Light"/>
                <a:cs typeface="Signika Light"/>
                <a:sym typeface="Signika Light"/>
              </a:rPr>
              <a:t>In 2014, Jani Leinonen opened a fake fast-food restaurant called Hunger King, which looked exactly like a Burger King. He created two lines: ‘rich’ and ‘poor’. The ‘poor’ queued for six hours and received a takeaway box containing the minimum wage in Hungary. The rich didn't have to queue and were offered expensive artworks for sale. </a:t>
            </a:r>
            <a:br>
              <a:rPr lang="pl">
                <a:solidFill>
                  <a:schemeClr val="dk1"/>
                </a:solidFill>
                <a:latin typeface="Signika Light"/>
                <a:ea typeface="Signika Light"/>
                <a:cs typeface="Signika Light"/>
                <a:sym typeface="Signika Light"/>
              </a:rPr>
            </a:br>
            <a:r>
              <a:rPr lang="pl">
                <a:solidFill>
                  <a:schemeClr val="dk1"/>
                </a:solidFill>
                <a:latin typeface="Signika Light"/>
                <a:ea typeface="Signika Light"/>
                <a:cs typeface="Signika Light"/>
                <a:sym typeface="Signika Light"/>
              </a:rPr>
              <a:t>The goal of the installation was to bring attention to the struggles of poor people, and was a response to a Hungarian law that made it illegal for people to sleep on the streets. </a:t>
            </a:r>
            <a:endParaRPr>
              <a:solidFill>
                <a:schemeClr val="dk1"/>
              </a:solidFill>
              <a:latin typeface="Signika Light"/>
              <a:ea typeface="Signika Light"/>
              <a:cs typeface="Signika Light"/>
              <a:sym typeface="Signika 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7"/>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28" name="Google Shape;228;p27"/>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7"/>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7"/>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think!</a:t>
            </a:r>
            <a:endParaRPr b="1" sz="3600">
              <a:solidFill>
                <a:schemeClr val="lt1"/>
              </a:solidFill>
              <a:latin typeface="Signika"/>
              <a:ea typeface="Signika"/>
              <a:cs typeface="Signika"/>
              <a:sym typeface="Signika"/>
            </a:endParaRPr>
          </a:p>
        </p:txBody>
      </p:sp>
      <p:pic>
        <p:nvPicPr>
          <p:cNvPr id="231" name="Google Shape;231;p27"/>
          <p:cNvPicPr preferRelativeResize="0"/>
          <p:nvPr/>
        </p:nvPicPr>
        <p:blipFill>
          <a:blip r:embed="rId3">
            <a:alphaModFix/>
          </a:blip>
          <a:stretch>
            <a:fillRect/>
          </a:stretch>
        </p:blipFill>
        <p:spPr>
          <a:xfrm>
            <a:off x="8006400" y="137775"/>
            <a:ext cx="886968" cy="886968"/>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237" name="Google Shape;237;p28"/>
          <p:cNvSpPr txBox="1"/>
          <p:nvPr/>
        </p:nvSpPr>
        <p:spPr>
          <a:xfrm>
            <a:off x="222175" y="277200"/>
            <a:ext cx="7749900" cy="73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Say which statement you think is true or untrue about each of the mediums in the boxes. Explain your answers and give examples if possible. </a:t>
            </a:r>
            <a:endParaRPr b="1" sz="1800">
              <a:solidFill>
                <a:srgbClr val="000032"/>
              </a:solidFill>
              <a:latin typeface="Signika"/>
              <a:ea typeface="Signika"/>
              <a:cs typeface="Signika"/>
              <a:sym typeface="Signika"/>
            </a:endParaRPr>
          </a:p>
        </p:txBody>
      </p:sp>
      <p:sp>
        <p:nvSpPr>
          <p:cNvPr id="238" name="Google Shape;238;p28"/>
          <p:cNvSpPr txBox="1"/>
          <p:nvPr/>
        </p:nvSpPr>
        <p:spPr>
          <a:xfrm>
            <a:off x="1216800" y="2594400"/>
            <a:ext cx="6755400" cy="15969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It can’t be considered for artivism.</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It could be good for artivism.</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It has brought attention to important issues in the past.</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100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It will be important for the future of artivism. </a:t>
            </a:r>
            <a:endParaRPr sz="1500">
              <a:solidFill>
                <a:schemeClr val="dk1"/>
              </a:solidFill>
              <a:latin typeface="Signika Light"/>
              <a:ea typeface="Signika Light"/>
              <a:cs typeface="Signika Light"/>
              <a:sym typeface="Signika Light"/>
            </a:endParaRPr>
          </a:p>
        </p:txBody>
      </p:sp>
      <p:pic>
        <p:nvPicPr>
          <p:cNvPr id="239" name="Google Shape;239;p28"/>
          <p:cNvPicPr preferRelativeResize="0"/>
          <p:nvPr/>
        </p:nvPicPr>
        <p:blipFill>
          <a:blip r:embed="rId3">
            <a:alphaModFix/>
          </a:blip>
          <a:stretch>
            <a:fillRect/>
          </a:stretch>
        </p:blipFill>
        <p:spPr>
          <a:xfrm>
            <a:off x="8121600" y="72000"/>
            <a:ext cx="835200" cy="835177"/>
          </a:xfrm>
          <a:prstGeom prst="rect">
            <a:avLst/>
          </a:prstGeom>
          <a:noFill/>
          <a:ln>
            <a:noFill/>
          </a:ln>
        </p:spPr>
      </p:pic>
      <p:sp>
        <p:nvSpPr>
          <p:cNvPr id="240" name="Google Shape;240;p28"/>
          <p:cNvSpPr/>
          <p:nvPr/>
        </p:nvSpPr>
        <p:spPr>
          <a:xfrm>
            <a:off x="1781513" y="1539450"/>
            <a:ext cx="1236300" cy="523500"/>
          </a:xfrm>
          <a:prstGeom prst="roundRect">
            <a:avLst>
              <a:gd fmla="val 6627" name="adj"/>
            </a:avLst>
          </a:prstGeom>
          <a:solidFill>
            <a:srgbClr val="60AE92">
              <a:alpha val="30190"/>
            </a:srgbClr>
          </a:solidFill>
          <a:ln cap="flat" cmpd="sng" w="19050">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500">
                <a:solidFill>
                  <a:schemeClr val="dk1"/>
                </a:solidFill>
                <a:latin typeface="Signika"/>
                <a:ea typeface="Signika"/>
                <a:cs typeface="Signika"/>
                <a:sym typeface="Signika"/>
              </a:rPr>
              <a:t>memes</a:t>
            </a:r>
            <a:endParaRPr i="1" sz="1500">
              <a:solidFill>
                <a:schemeClr val="dk1"/>
              </a:solidFill>
              <a:latin typeface="Signika"/>
              <a:ea typeface="Signika"/>
              <a:cs typeface="Signika"/>
              <a:sym typeface="Signika"/>
            </a:endParaRPr>
          </a:p>
        </p:txBody>
      </p:sp>
      <p:sp>
        <p:nvSpPr>
          <p:cNvPr id="241" name="Google Shape;241;p28"/>
          <p:cNvSpPr/>
          <p:nvPr/>
        </p:nvSpPr>
        <p:spPr>
          <a:xfrm>
            <a:off x="3089700" y="1539450"/>
            <a:ext cx="1717500" cy="523500"/>
          </a:xfrm>
          <a:prstGeom prst="roundRect">
            <a:avLst>
              <a:gd fmla="val 6627" name="adj"/>
            </a:avLst>
          </a:prstGeom>
          <a:solidFill>
            <a:srgbClr val="000032">
              <a:alpha val="29560"/>
            </a:srgbClr>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500">
                <a:solidFill>
                  <a:schemeClr val="dk1"/>
                </a:solidFill>
                <a:latin typeface="Signika"/>
                <a:ea typeface="Signika"/>
                <a:cs typeface="Signika"/>
                <a:sym typeface="Signika"/>
              </a:rPr>
              <a:t>TikTok videos</a:t>
            </a:r>
            <a:endParaRPr sz="1500">
              <a:solidFill>
                <a:schemeClr val="dk1"/>
              </a:solidFill>
              <a:latin typeface="Signika"/>
              <a:ea typeface="Signika"/>
              <a:cs typeface="Signika"/>
              <a:sym typeface="Signika"/>
            </a:endParaRPr>
          </a:p>
        </p:txBody>
      </p:sp>
      <p:sp>
        <p:nvSpPr>
          <p:cNvPr id="242" name="Google Shape;242;p28"/>
          <p:cNvSpPr/>
          <p:nvPr/>
        </p:nvSpPr>
        <p:spPr>
          <a:xfrm>
            <a:off x="4876987" y="1539450"/>
            <a:ext cx="2485500" cy="523500"/>
          </a:xfrm>
          <a:prstGeom prst="roundRect">
            <a:avLst>
              <a:gd fmla="val 6627" name="adj"/>
            </a:avLst>
          </a:prstGeom>
          <a:solidFill>
            <a:srgbClr val="F59A23">
              <a:alpha val="29560"/>
            </a:srgbClr>
          </a:solidFill>
          <a:ln cap="flat" cmpd="sng" w="19050">
            <a:solidFill>
              <a:srgbClr val="F59A2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500">
                <a:solidFill>
                  <a:schemeClr val="dk1"/>
                </a:solidFill>
                <a:latin typeface="Signika"/>
                <a:ea typeface="Signika"/>
                <a:cs typeface="Signika"/>
                <a:sym typeface="Signika"/>
              </a:rPr>
              <a:t>AI-generated content</a:t>
            </a:r>
            <a:endParaRPr sz="1500">
              <a:solidFill>
                <a:schemeClr val="dk1"/>
              </a:solidFill>
              <a:latin typeface="Signika"/>
              <a:ea typeface="Signika"/>
              <a:cs typeface="Signika"/>
              <a:sym typeface="Signik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9"/>
          <p:cNvSpPr/>
          <p:nvPr/>
        </p:nvSpPr>
        <p:spPr>
          <a:xfrm>
            <a:off x="0" y="0"/>
            <a:ext cx="91440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9"/>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49" name="Google Shape;249;p29"/>
          <p:cNvSpPr txBox="1"/>
          <p:nvPr/>
        </p:nvSpPr>
        <p:spPr>
          <a:xfrm>
            <a:off x="138050" y="3489825"/>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THANKS!</a:t>
            </a:r>
            <a:endParaRPr b="1" sz="3600">
              <a:solidFill>
                <a:schemeClr val="lt1"/>
              </a:solidFill>
              <a:latin typeface="Signika"/>
              <a:ea typeface="Signika"/>
              <a:cs typeface="Signika"/>
              <a:sym typeface="Signika"/>
            </a:endParaRPr>
          </a:p>
        </p:txBody>
      </p:sp>
      <p:sp>
        <p:nvSpPr>
          <p:cNvPr id="250" name="Google Shape;250;p29"/>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29"/>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9"/>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Look at the words in the boxes and say how they might be connected to art. </a:t>
            </a:r>
            <a:endParaRPr b="1" sz="1800">
              <a:solidFill>
                <a:schemeClr val="dk1"/>
              </a:solidFill>
              <a:latin typeface="Signika"/>
              <a:ea typeface="Signika"/>
              <a:cs typeface="Signika"/>
              <a:sym typeface="Signika"/>
            </a:endParaRPr>
          </a:p>
        </p:txBody>
      </p:sp>
      <p:sp>
        <p:nvSpPr>
          <p:cNvPr id="62" name="Google Shape;62;p9"/>
          <p:cNvSpPr/>
          <p:nvPr/>
        </p:nvSpPr>
        <p:spPr>
          <a:xfrm>
            <a:off x="1827725" y="1451675"/>
            <a:ext cx="1236300" cy="581400"/>
          </a:xfrm>
          <a:prstGeom prst="roundRect">
            <a:avLst>
              <a:gd fmla="val 6627" name="adj"/>
            </a:avLst>
          </a:prstGeom>
          <a:solidFill>
            <a:srgbClr val="60AE92">
              <a:alpha val="30190"/>
            </a:srgbClr>
          </a:solidFill>
          <a:ln cap="flat" cmpd="sng" w="19050">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600">
                <a:solidFill>
                  <a:schemeClr val="dk1"/>
                </a:solidFill>
                <a:latin typeface="Signika"/>
                <a:ea typeface="Signika"/>
                <a:cs typeface="Signika"/>
                <a:sym typeface="Signika"/>
              </a:rPr>
              <a:t>escape</a:t>
            </a:r>
            <a:endParaRPr i="1" sz="1600">
              <a:solidFill>
                <a:schemeClr val="dk1"/>
              </a:solidFill>
              <a:latin typeface="Signika"/>
              <a:ea typeface="Signika"/>
              <a:cs typeface="Signika"/>
              <a:sym typeface="Signika"/>
            </a:endParaRPr>
          </a:p>
        </p:txBody>
      </p:sp>
      <p:sp>
        <p:nvSpPr>
          <p:cNvPr id="63" name="Google Shape;63;p9"/>
          <p:cNvSpPr/>
          <p:nvPr/>
        </p:nvSpPr>
        <p:spPr>
          <a:xfrm>
            <a:off x="3133950" y="1451675"/>
            <a:ext cx="1610400" cy="581400"/>
          </a:xfrm>
          <a:prstGeom prst="roundRect">
            <a:avLst>
              <a:gd fmla="val 6627" name="adj"/>
            </a:avLst>
          </a:prstGeom>
          <a:solidFill>
            <a:srgbClr val="000032">
              <a:alpha val="29560"/>
            </a:srgbClr>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600">
                <a:solidFill>
                  <a:schemeClr val="dk1"/>
                </a:solidFill>
                <a:latin typeface="Signika"/>
                <a:ea typeface="Signika"/>
                <a:cs typeface="Signika"/>
                <a:sym typeface="Signika"/>
              </a:rPr>
              <a:t>emotion</a:t>
            </a:r>
            <a:endParaRPr sz="1600">
              <a:solidFill>
                <a:schemeClr val="dk1"/>
              </a:solidFill>
              <a:latin typeface="Signika"/>
              <a:ea typeface="Signika"/>
              <a:cs typeface="Signika"/>
              <a:sym typeface="Signika"/>
            </a:endParaRPr>
          </a:p>
        </p:txBody>
      </p:sp>
      <p:sp>
        <p:nvSpPr>
          <p:cNvPr id="64" name="Google Shape;64;p9"/>
          <p:cNvSpPr/>
          <p:nvPr/>
        </p:nvSpPr>
        <p:spPr>
          <a:xfrm>
            <a:off x="5886450" y="1451675"/>
            <a:ext cx="1429800" cy="581400"/>
          </a:xfrm>
          <a:prstGeom prst="roundRect">
            <a:avLst>
              <a:gd fmla="val 6627" name="adj"/>
            </a:avLst>
          </a:prstGeom>
          <a:solidFill>
            <a:srgbClr val="60AE92">
              <a:alpha val="30190"/>
            </a:srgbClr>
          </a:solidFill>
          <a:ln cap="flat" cmpd="sng" w="19050">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600">
                <a:solidFill>
                  <a:schemeClr val="dk1"/>
                </a:solidFill>
                <a:latin typeface="Signika"/>
                <a:ea typeface="Signika"/>
                <a:cs typeface="Signika"/>
                <a:sym typeface="Signika"/>
              </a:rPr>
              <a:t>history</a:t>
            </a:r>
            <a:endParaRPr sz="1600">
              <a:solidFill>
                <a:srgbClr val="000032"/>
              </a:solidFill>
              <a:latin typeface="Signika"/>
              <a:ea typeface="Signika"/>
              <a:cs typeface="Signika"/>
              <a:sym typeface="Signika"/>
            </a:endParaRPr>
          </a:p>
        </p:txBody>
      </p:sp>
      <p:sp>
        <p:nvSpPr>
          <p:cNvPr id="65" name="Google Shape;65;p9"/>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66" name="Google Shape;66;p9"/>
          <p:cNvSpPr/>
          <p:nvPr/>
        </p:nvSpPr>
        <p:spPr>
          <a:xfrm>
            <a:off x="4814104" y="1451675"/>
            <a:ext cx="1002600" cy="581400"/>
          </a:xfrm>
          <a:prstGeom prst="roundRect">
            <a:avLst>
              <a:gd fmla="val 6627" name="adj"/>
            </a:avLst>
          </a:prstGeom>
          <a:solidFill>
            <a:srgbClr val="F59A23">
              <a:alpha val="29560"/>
            </a:srgbClr>
          </a:solidFill>
          <a:ln cap="flat" cmpd="sng" w="19050">
            <a:solidFill>
              <a:srgbClr val="F59A2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pl" sz="1600">
                <a:solidFill>
                  <a:schemeClr val="dk1"/>
                </a:solidFill>
                <a:latin typeface="Signika"/>
                <a:ea typeface="Signika"/>
                <a:cs typeface="Signika"/>
                <a:sym typeface="Signika"/>
              </a:rPr>
              <a:t>fun</a:t>
            </a:r>
            <a:endParaRPr sz="1600">
              <a:solidFill>
                <a:schemeClr val="dk1"/>
              </a:solidFill>
              <a:latin typeface="Signika"/>
              <a:ea typeface="Signika"/>
              <a:cs typeface="Signika"/>
              <a:sym typeface="Signik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70" name="Shape 70"/>
        <p:cNvGrpSpPr/>
        <p:nvPr/>
      </p:nvGrpSpPr>
      <p:grpSpPr>
        <a:xfrm>
          <a:off x="0" y="0"/>
          <a:ext cx="0" cy="0"/>
          <a:chOff x="0" y="0"/>
          <a:chExt cx="0" cy="0"/>
        </a:xfrm>
      </p:grpSpPr>
      <p:sp>
        <p:nvSpPr>
          <p:cNvPr id="71" name="Google Shape;71;p10"/>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72" name="Google Shape;72;p10"/>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0"/>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0"/>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work with some vocabulary!</a:t>
            </a:r>
            <a:endParaRPr b="1" sz="3600">
              <a:solidFill>
                <a:schemeClr val="lt1"/>
              </a:solidFill>
              <a:latin typeface="Signika"/>
              <a:ea typeface="Signika"/>
              <a:cs typeface="Signika"/>
              <a:sym typeface="Signika"/>
            </a:endParaRPr>
          </a:p>
        </p:txBody>
      </p:sp>
      <p:pic>
        <p:nvPicPr>
          <p:cNvPr id="75" name="Google Shape;75;p10"/>
          <p:cNvPicPr preferRelativeResize="0"/>
          <p:nvPr/>
        </p:nvPicPr>
        <p:blipFill>
          <a:blip r:embed="rId3">
            <a:alphaModFix/>
          </a:blip>
          <a:stretch>
            <a:fillRect/>
          </a:stretch>
        </p:blipFill>
        <p:spPr>
          <a:xfrm>
            <a:off x="8025763" y="135838"/>
            <a:ext cx="781200" cy="781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79" name="Shape 79"/>
        <p:cNvGrpSpPr/>
        <p:nvPr/>
      </p:nvGrpSpPr>
      <p:grpSpPr>
        <a:xfrm>
          <a:off x="0" y="0"/>
          <a:ext cx="0" cy="0"/>
          <a:chOff x="0" y="0"/>
          <a:chExt cx="0" cy="0"/>
        </a:xfrm>
      </p:grpSpPr>
      <p:sp>
        <p:nvSpPr>
          <p:cNvPr id="80" name="Google Shape;80;p1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81" name="Google Shape;81;p11"/>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Choose the correct verb to complete the statement and put it in the correct form. </a:t>
            </a:r>
            <a:endParaRPr b="1" sz="1800">
              <a:solidFill>
                <a:srgbClr val="000032"/>
              </a:solidFill>
              <a:latin typeface="Signika"/>
              <a:ea typeface="Signika"/>
              <a:cs typeface="Signika"/>
              <a:sym typeface="Signika"/>
            </a:endParaRPr>
          </a:p>
        </p:txBody>
      </p:sp>
      <p:sp>
        <p:nvSpPr>
          <p:cNvPr id="82" name="Google Shape;82;p11"/>
          <p:cNvSpPr txBox="1"/>
          <p:nvPr/>
        </p:nvSpPr>
        <p:spPr>
          <a:xfrm>
            <a:off x="1215475" y="864750"/>
            <a:ext cx="6905400" cy="38871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Andy Warhol’s </a:t>
            </a:r>
            <a:r>
              <a:rPr i="1" lang="pl">
                <a:solidFill>
                  <a:schemeClr val="dk1"/>
                </a:solidFill>
                <a:latin typeface="Signika Light"/>
                <a:ea typeface="Signika Light"/>
                <a:cs typeface="Signika Light"/>
                <a:sym typeface="Signika Light"/>
              </a:rPr>
              <a:t>Campbell’s Soup Cans </a:t>
            </a:r>
            <a:r>
              <a:rPr lang="pl">
                <a:solidFill>
                  <a:schemeClr val="dk1"/>
                </a:solidFill>
                <a:latin typeface="Signika Light"/>
                <a:ea typeface="Signika Light"/>
                <a:cs typeface="Signika Light"/>
                <a:sym typeface="Signika Light"/>
              </a:rPr>
              <a:t> ___________  a difference to people’s opinion of art in the 1960s, by showing us that everyday items can be art. (make/deliver)</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Banksy is known for</a:t>
            </a:r>
            <a:r>
              <a:rPr lang="pl">
                <a:solidFill>
                  <a:schemeClr val="dk1"/>
                </a:solidFill>
                <a:latin typeface="Signika Light"/>
                <a:ea typeface="Signika Light"/>
                <a:cs typeface="Signika Light"/>
                <a:sym typeface="Signika Light"/>
              </a:rPr>
              <a:t>  ___________  </a:t>
            </a:r>
            <a:r>
              <a:rPr lang="pl">
                <a:solidFill>
                  <a:schemeClr val="dk1"/>
                </a:solidFill>
                <a:latin typeface="Signika Light"/>
                <a:ea typeface="Signika Light"/>
                <a:cs typeface="Signika Light"/>
                <a:sym typeface="Signika Light"/>
              </a:rPr>
              <a:t>various causes by donating the profits of the paintings he has sold. (support/bring)</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The smile in Leonardo da Vinci’s </a:t>
            </a:r>
            <a:r>
              <a:rPr i="1" lang="pl">
                <a:solidFill>
                  <a:schemeClr val="dk1"/>
                </a:solidFill>
                <a:latin typeface="Signika Light"/>
                <a:ea typeface="Signika Light"/>
                <a:cs typeface="Signika Light"/>
                <a:sym typeface="Signika Light"/>
              </a:rPr>
              <a:t>Mona Lisa </a:t>
            </a:r>
            <a:r>
              <a:rPr lang="pl">
                <a:solidFill>
                  <a:schemeClr val="dk1"/>
                </a:solidFill>
                <a:latin typeface="Signika Light"/>
                <a:ea typeface="Signika Light"/>
                <a:cs typeface="Signika Light"/>
                <a:sym typeface="Signika Light"/>
              </a:rPr>
              <a:t>always</a:t>
            </a:r>
            <a:r>
              <a:rPr lang="pl">
                <a:solidFill>
                  <a:schemeClr val="dk1"/>
                </a:solidFill>
                <a:latin typeface="Signika Light"/>
                <a:ea typeface="Signika Light"/>
                <a:cs typeface="Signika Light"/>
                <a:sym typeface="Signika Light"/>
              </a:rPr>
              <a:t>  ___________  </a:t>
            </a:r>
            <a:r>
              <a:rPr lang="pl">
                <a:solidFill>
                  <a:schemeClr val="dk1"/>
                </a:solidFill>
                <a:latin typeface="Signika Light"/>
                <a:ea typeface="Signika Light"/>
                <a:cs typeface="Signika Light"/>
                <a:sym typeface="Signika Light"/>
              </a:rPr>
              <a:t>a strong impact on those who view it today. (have/support)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Steve McCurry’s </a:t>
            </a:r>
            <a:r>
              <a:rPr i="1" lang="pl">
                <a:solidFill>
                  <a:schemeClr val="dk1"/>
                </a:solidFill>
                <a:latin typeface="Signika Light"/>
                <a:ea typeface="Signika Light"/>
                <a:cs typeface="Signika Light"/>
                <a:sym typeface="Signika Light"/>
              </a:rPr>
              <a:t>Afghan Girl</a:t>
            </a:r>
            <a:r>
              <a:rPr lang="pl">
                <a:solidFill>
                  <a:schemeClr val="dk1"/>
                </a:solidFill>
                <a:latin typeface="Signika Light"/>
                <a:ea typeface="Signika Light"/>
                <a:cs typeface="Signika Light"/>
                <a:sym typeface="Signika Light"/>
              </a:rPr>
              <a:t>, one of the most famous </a:t>
            </a:r>
            <a:r>
              <a:rPr lang="pl">
                <a:solidFill>
                  <a:schemeClr val="dk1"/>
                </a:solidFill>
                <a:latin typeface="Signika Light"/>
                <a:ea typeface="Signika Light"/>
                <a:cs typeface="Signika Light"/>
                <a:sym typeface="Signika Light"/>
              </a:rPr>
              <a:t>photographs</a:t>
            </a:r>
            <a:r>
              <a:rPr lang="pl">
                <a:solidFill>
                  <a:schemeClr val="dk1"/>
                </a:solidFill>
                <a:latin typeface="Signika Light"/>
                <a:ea typeface="Signika Light"/>
                <a:cs typeface="Signika Light"/>
                <a:sym typeface="Signika Light"/>
              </a:rPr>
              <a:t> in the world,</a:t>
            </a:r>
            <a:r>
              <a:rPr lang="pl">
                <a:solidFill>
                  <a:schemeClr val="dk1"/>
                </a:solidFill>
                <a:latin typeface="Signika Light"/>
                <a:ea typeface="Signika Light"/>
                <a:cs typeface="Signika Light"/>
                <a:sym typeface="Signika Light"/>
              </a:rPr>
              <a:t>  ___________  </a:t>
            </a:r>
            <a:r>
              <a:rPr lang="pl">
                <a:solidFill>
                  <a:schemeClr val="dk1"/>
                </a:solidFill>
                <a:latin typeface="Signika Light"/>
                <a:ea typeface="Signika Light"/>
                <a:cs typeface="Signika Light"/>
                <a:sym typeface="Signika Light"/>
              </a:rPr>
              <a:t>attention to the refugee camps in Afghanistan in 1984, inspiring volunteers to go and work there. (bring/make)</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Picasso’s </a:t>
            </a:r>
            <a:r>
              <a:rPr i="1" lang="pl">
                <a:solidFill>
                  <a:schemeClr val="dk1"/>
                </a:solidFill>
                <a:latin typeface="Signika Light"/>
                <a:ea typeface="Signika Light"/>
                <a:cs typeface="Signika Light"/>
                <a:sym typeface="Signika Light"/>
              </a:rPr>
              <a:t>Guernica</a:t>
            </a:r>
            <a:r>
              <a:rPr lang="pl">
                <a:solidFill>
                  <a:schemeClr val="dk1"/>
                </a:solidFill>
                <a:latin typeface="Signika Light"/>
                <a:ea typeface="Signika Light"/>
                <a:cs typeface="Signika Light"/>
                <a:sym typeface="Signika Light"/>
              </a:rPr>
              <a:t>, an uncontrolled image of the Spanish Civil War,</a:t>
            </a:r>
            <a:r>
              <a:rPr lang="pl">
                <a:solidFill>
                  <a:schemeClr val="dk1"/>
                </a:solidFill>
                <a:latin typeface="Signika Light"/>
                <a:ea typeface="Signika Light"/>
                <a:cs typeface="Signika Light"/>
                <a:sym typeface="Signika Light"/>
              </a:rPr>
              <a:t>  ___________  </a:t>
            </a:r>
            <a:r>
              <a:rPr lang="pl">
                <a:solidFill>
                  <a:schemeClr val="dk1"/>
                </a:solidFill>
                <a:latin typeface="Signika Light"/>
                <a:ea typeface="Signika Light"/>
                <a:cs typeface="Signika Light"/>
                <a:sym typeface="Signika Light"/>
              </a:rPr>
              <a:t>the strongest anti-war message through artwork in history so far. (have/deliver)</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800"/>
              </a:spcAft>
              <a:buClr>
                <a:schemeClr val="dk1"/>
              </a:buClr>
              <a:buSzPts val="1400"/>
              <a:buFont typeface="Signika Light"/>
              <a:buAutoNum type="alphaUcPeriod"/>
            </a:pPr>
            <a:r>
              <a:rPr i="1" lang="pl">
                <a:solidFill>
                  <a:schemeClr val="dk1"/>
                </a:solidFill>
                <a:latin typeface="Signika Light"/>
                <a:ea typeface="Signika Light"/>
                <a:cs typeface="Signika Light"/>
                <a:sym typeface="Signika Light"/>
              </a:rPr>
              <a:t>Fountain </a:t>
            </a:r>
            <a:r>
              <a:rPr lang="pl">
                <a:solidFill>
                  <a:schemeClr val="dk1"/>
                </a:solidFill>
                <a:latin typeface="Signika Light"/>
                <a:ea typeface="Signika Light"/>
                <a:cs typeface="Signika Light"/>
                <a:sym typeface="Signika Light"/>
              </a:rPr>
              <a:t>by Marcel Duchamp</a:t>
            </a:r>
            <a:r>
              <a:rPr lang="pl">
                <a:solidFill>
                  <a:schemeClr val="dk1"/>
                </a:solidFill>
                <a:latin typeface="Signika Light"/>
                <a:ea typeface="Signika Light"/>
                <a:cs typeface="Signika Light"/>
                <a:sym typeface="Signika Light"/>
              </a:rPr>
              <a:t>  ___________  </a:t>
            </a:r>
            <a:r>
              <a:rPr lang="pl">
                <a:solidFill>
                  <a:schemeClr val="dk1"/>
                </a:solidFill>
                <a:latin typeface="Signika Light"/>
                <a:ea typeface="Signika Light"/>
                <a:cs typeface="Signika Light"/>
                <a:sym typeface="Signika Light"/>
              </a:rPr>
              <a:t>a statement about the nature of art in 1917, asking the question of what we consider to be art or not. (have/make)</a:t>
            </a:r>
            <a:endParaRPr>
              <a:solidFill>
                <a:schemeClr val="dk1"/>
              </a:solidFill>
              <a:latin typeface="Signika Light"/>
              <a:ea typeface="Signika Light"/>
              <a:cs typeface="Signika Light"/>
              <a:sym typeface="Signika 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86" name="Shape 86"/>
        <p:cNvGrpSpPr/>
        <p:nvPr/>
      </p:nvGrpSpPr>
      <p:grpSpPr>
        <a:xfrm>
          <a:off x="0" y="0"/>
          <a:ext cx="0" cy="0"/>
          <a:chOff x="0" y="0"/>
          <a:chExt cx="0" cy="0"/>
        </a:xfrm>
      </p:grpSpPr>
      <p:sp>
        <p:nvSpPr>
          <p:cNvPr id="87" name="Google Shape;87;p12"/>
          <p:cNvSpPr txBox="1"/>
          <p:nvPr/>
        </p:nvSpPr>
        <p:spPr>
          <a:xfrm>
            <a:off x="1215475" y="864750"/>
            <a:ext cx="6905400" cy="38871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Andy Warhol’s </a:t>
            </a:r>
            <a:r>
              <a:rPr i="1" lang="pl">
                <a:solidFill>
                  <a:schemeClr val="dk1"/>
                </a:solidFill>
                <a:latin typeface="Signika Light"/>
                <a:ea typeface="Signika Light"/>
                <a:cs typeface="Signika Light"/>
                <a:sym typeface="Signika Light"/>
              </a:rPr>
              <a:t>Campbell’s Soup Cans </a:t>
            </a:r>
            <a:r>
              <a:rPr lang="pl">
                <a:solidFill>
                  <a:schemeClr val="dk1"/>
                </a:solidFill>
                <a:latin typeface="Signika Light"/>
                <a:ea typeface="Signika Light"/>
                <a:cs typeface="Signika Light"/>
                <a:sym typeface="Signika Light"/>
              </a:rPr>
              <a:t> ___________  a difference to people’s opinion of art in the 1960s, by showing us that everyday items can be art. (</a:t>
            </a:r>
            <a:r>
              <a:rPr lang="pl">
                <a:solidFill>
                  <a:schemeClr val="dk1"/>
                </a:solidFill>
                <a:latin typeface="Signika Light"/>
                <a:ea typeface="Signika Light"/>
                <a:cs typeface="Signika Light"/>
                <a:sym typeface="Signika Light"/>
              </a:rPr>
              <a:t>make/deliver</a:t>
            </a:r>
            <a:r>
              <a:rPr lang="pl">
                <a:solidFill>
                  <a:schemeClr val="dk1"/>
                </a:solidFill>
                <a:latin typeface="Signika Light"/>
                <a:ea typeface="Signika Light"/>
                <a:cs typeface="Signika Light"/>
                <a:sym typeface="Signika Light"/>
              </a:rPr>
              <a: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Banksy is known for  ___________  various causes by donating the profits of the paintings he has sold. (support/bring)</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The smile in Leonardo da Vinci’s </a:t>
            </a:r>
            <a:r>
              <a:rPr i="1" lang="pl">
                <a:solidFill>
                  <a:schemeClr val="dk1"/>
                </a:solidFill>
                <a:latin typeface="Signika Light"/>
                <a:ea typeface="Signika Light"/>
                <a:cs typeface="Signika Light"/>
                <a:sym typeface="Signika Light"/>
              </a:rPr>
              <a:t>Mona Lisa </a:t>
            </a:r>
            <a:r>
              <a:rPr lang="pl">
                <a:solidFill>
                  <a:schemeClr val="dk1"/>
                </a:solidFill>
                <a:latin typeface="Signika Light"/>
                <a:ea typeface="Signika Light"/>
                <a:cs typeface="Signika Light"/>
                <a:sym typeface="Signika Light"/>
              </a:rPr>
              <a:t>always  ___________  a strong impact on those who view it today. (have/support)</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Steve McCurry’s </a:t>
            </a:r>
            <a:r>
              <a:rPr i="1" lang="pl">
                <a:solidFill>
                  <a:schemeClr val="dk1"/>
                </a:solidFill>
                <a:latin typeface="Signika Light"/>
                <a:ea typeface="Signika Light"/>
                <a:cs typeface="Signika Light"/>
                <a:sym typeface="Signika Light"/>
              </a:rPr>
              <a:t>Afghan Girl</a:t>
            </a:r>
            <a:r>
              <a:rPr lang="pl">
                <a:solidFill>
                  <a:schemeClr val="dk1"/>
                </a:solidFill>
                <a:latin typeface="Signika Light"/>
                <a:ea typeface="Signika Light"/>
                <a:cs typeface="Signika Light"/>
                <a:sym typeface="Signika Light"/>
              </a:rPr>
              <a:t>, one of the most famous photographs in the world,  ___________  attention to the refugee camps in Afghanistan in 1984, inspiring volunteers to go and work there. (bring/make)</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0"/>
              </a:spcAft>
              <a:buClr>
                <a:schemeClr val="dk1"/>
              </a:buClr>
              <a:buSzPts val="1400"/>
              <a:buFont typeface="Signika Light"/>
              <a:buAutoNum type="alphaUcPeriod"/>
            </a:pPr>
            <a:r>
              <a:rPr lang="pl">
                <a:solidFill>
                  <a:schemeClr val="dk1"/>
                </a:solidFill>
                <a:latin typeface="Signika Light"/>
                <a:ea typeface="Signika Light"/>
                <a:cs typeface="Signika Light"/>
                <a:sym typeface="Signika Light"/>
              </a:rPr>
              <a:t>Picasso’s </a:t>
            </a:r>
            <a:r>
              <a:rPr i="1" lang="pl">
                <a:solidFill>
                  <a:schemeClr val="dk1"/>
                </a:solidFill>
                <a:latin typeface="Signika Light"/>
                <a:ea typeface="Signika Light"/>
                <a:cs typeface="Signika Light"/>
                <a:sym typeface="Signika Light"/>
              </a:rPr>
              <a:t>Guernica</a:t>
            </a:r>
            <a:r>
              <a:rPr lang="pl">
                <a:solidFill>
                  <a:schemeClr val="dk1"/>
                </a:solidFill>
                <a:latin typeface="Signika Light"/>
                <a:ea typeface="Signika Light"/>
                <a:cs typeface="Signika Light"/>
                <a:sym typeface="Signika Light"/>
              </a:rPr>
              <a:t>, an uncontrolled image of the Spanish Civil War,  ___________  the strongest anti-war message through artwork in history so far. (have/deliver)</a:t>
            </a:r>
            <a:endParaRPr>
              <a:solidFill>
                <a:schemeClr val="dk1"/>
              </a:solidFill>
              <a:latin typeface="Signika Light"/>
              <a:ea typeface="Signika Light"/>
              <a:cs typeface="Signika Light"/>
              <a:sym typeface="Signika Light"/>
            </a:endParaRPr>
          </a:p>
          <a:p>
            <a:pPr indent="-317500" lvl="0" marL="457200" rtl="0" algn="l">
              <a:lnSpc>
                <a:spcPct val="115000"/>
              </a:lnSpc>
              <a:spcBef>
                <a:spcPts val="800"/>
              </a:spcBef>
              <a:spcAft>
                <a:spcPts val="800"/>
              </a:spcAft>
              <a:buClr>
                <a:schemeClr val="dk1"/>
              </a:buClr>
              <a:buSzPts val="1400"/>
              <a:buFont typeface="Signika Light"/>
              <a:buAutoNum type="alphaUcPeriod"/>
            </a:pPr>
            <a:r>
              <a:rPr i="1" lang="pl">
                <a:solidFill>
                  <a:schemeClr val="dk1"/>
                </a:solidFill>
                <a:latin typeface="Signika Light"/>
                <a:ea typeface="Signika Light"/>
                <a:cs typeface="Signika Light"/>
                <a:sym typeface="Signika Light"/>
              </a:rPr>
              <a:t>Fountain </a:t>
            </a:r>
            <a:r>
              <a:rPr lang="pl">
                <a:solidFill>
                  <a:schemeClr val="dk1"/>
                </a:solidFill>
                <a:latin typeface="Signika Light"/>
                <a:ea typeface="Signika Light"/>
                <a:cs typeface="Signika Light"/>
                <a:sym typeface="Signika Light"/>
              </a:rPr>
              <a:t>by Marcel Duchamp  ___________  a statement about the nature of art in 1917, asking the question of what we consider to be art or not. (have/make)</a:t>
            </a:r>
            <a:endParaRPr>
              <a:solidFill>
                <a:schemeClr val="dk1"/>
              </a:solidFill>
              <a:latin typeface="Signika Light"/>
              <a:ea typeface="Signika Light"/>
              <a:cs typeface="Signika Light"/>
              <a:sym typeface="Signika Light"/>
            </a:endParaRPr>
          </a:p>
        </p:txBody>
      </p:sp>
      <p:sp>
        <p:nvSpPr>
          <p:cNvPr id="88" name="Google Shape;88;p1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89" name="Google Shape;89;p12"/>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sp>
        <p:nvSpPr>
          <p:cNvPr id="90" name="Google Shape;90;p12"/>
          <p:cNvSpPr/>
          <p:nvPr/>
        </p:nvSpPr>
        <p:spPr>
          <a:xfrm>
            <a:off x="4556700" y="966450"/>
            <a:ext cx="10197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made</a:t>
            </a:r>
            <a:endParaRPr>
              <a:solidFill>
                <a:srgbClr val="000032"/>
              </a:solidFill>
            </a:endParaRPr>
          </a:p>
        </p:txBody>
      </p:sp>
      <p:sp>
        <p:nvSpPr>
          <p:cNvPr id="91" name="Google Shape;91;p12"/>
          <p:cNvSpPr/>
          <p:nvPr/>
        </p:nvSpPr>
        <p:spPr>
          <a:xfrm>
            <a:off x="3315900" y="1563125"/>
            <a:ext cx="10197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supporting</a:t>
            </a:r>
            <a:endParaRPr>
              <a:solidFill>
                <a:srgbClr val="000032"/>
              </a:solidFill>
            </a:endParaRPr>
          </a:p>
        </p:txBody>
      </p:sp>
      <p:sp>
        <p:nvSpPr>
          <p:cNvPr id="92" name="Google Shape;92;p12"/>
          <p:cNvSpPr/>
          <p:nvPr/>
        </p:nvSpPr>
        <p:spPr>
          <a:xfrm>
            <a:off x="5568775" y="2153750"/>
            <a:ext cx="10197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has</a:t>
            </a:r>
            <a:endParaRPr>
              <a:solidFill>
                <a:srgbClr val="000032"/>
              </a:solidFill>
            </a:endParaRPr>
          </a:p>
        </p:txBody>
      </p:sp>
      <p:sp>
        <p:nvSpPr>
          <p:cNvPr id="93" name="Google Shape;93;p12"/>
          <p:cNvSpPr/>
          <p:nvPr/>
        </p:nvSpPr>
        <p:spPr>
          <a:xfrm>
            <a:off x="1758350" y="2992075"/>
            <a:ext cx="10197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brought</a:t>
            </a:r>
            <a:endParaRPr>
              <a:solidFill>
                <a:srgbClr val="000032"/>
              </a:solidFill>
            </a:endParaRPr>
          </a:p>
        </p:txBody>
      </p:sp>
      <p:sp>
        <p:nvSpPr>
          <p:cNvPr id="94" name="Google Shape;94;p12"/>
          <p:cNvSpPr/>
          <p:nvPr/>
        </p:nvSpPr>
        <p:spPr>
          <a:xfrm>
            <a:off x="6818975" y="3585175"/>
            <a:ext cx="12393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has </a:t>
            </a:r>
            <a:r>
              <a:rPr lang="pl">
                <a:solidFill>
                  <a:srgbClr val="000032"/>
                </a:solidFill>
                <a:latin typeface="Signika"/>
                <a:ea typeface="Signika"/>
                <a:cs typeface="Signika"/>
                <a:sym typeface="Signika"/>
              </a:rPr>
              <a:t>delivered</a:t>
            </a:r>
            <a:endParaRPr>
              <a:solidFill>
                <a:srgbClr val="000032"/>
              </a:solidFill>
            </a:endParaRPr>
          </a:p>
        </p:txBody>
      </p:sp>
      <p:sp>
        <p:nvSpPr>
          <p:cNvPr id="95" name="Google Shape;95;p12"/>
          <p:cNvSpPr/>
          <p:nvPr/>
        </p:nvSpPr>
        <p:spPr>
          <a:xfrm>
            <a:off x="4010800" y="4181825"/>
            <a:ext cx="10197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000032"/>
                </a:solidFill>
                <a:latin typeface="Signika"/>
                <a:ea typeface="Signika"/>
                <a:cs typeface="Signika"/>
                <a:sym typeface="Signika"/>
              </a:rPr>
              <a:t>made</a:t>
            </a:r>
            <a:endParaRPr>
              <a:solidFill>
                <a:srgbClr val="000032"/>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00"/>
                                        <p:tgtEl>
                                          <p:spTgt spid="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10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3"/>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01" name="Google Shape;101;p13"/>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3"/>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talk!</a:t>
            </a:r>
            <a:endParaRPr b="1" sz="3600">
              <a:solidFill>
                <a:schemeClr val="lt1"/>
              </a:solidFill>
              <a:latin typeface="Signika"/>
              <a:ea typeface="Signika"/>
              <a:cs typeface="Signika"/>
              <a:sym typeface="Signika"/>
            </a:endParaRPr>
          </a:p>
        </p:txBody>
      </p:sp>
      <p:pic>
        <p:nvPicPr>
          <p:cNvPr id="104" name="Google Shape;104;p13"/>
          <p:cNvPicPr preferRelativeResize="0"/>
          <p:nvPr/>
        </p:nvPicPr>
        <p:blipFill>
          <a:blip r:embed="rId3">
            <a:alphaModFix/>
          </a:blip>
          <a:stretch>
            <a:fillRect/>
          </a:stretch>
        </p:blipFill>
        <p:spPr>
          <a:xfrm>
            <a:off x="8062750" y="135850"/>
            <a:ext cx="781200" cy="781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pic>
        <p:nvPicPr>
          <p:cNvPr id="109" name="Google Shape;109;p14"/>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110" name="Google Shape;110;p1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sz="1000"/>
          </a:p>
        </p:txBody>
      </p:sp>
      <p:sp>
        <p:nvSpPr>
          <p:cNvPr id="111" name="Google Shape;111;p14"/>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Discuss the questions.</a:t>
            </a:r>
            <a:endParaRPr b="1" sz="1800">
              <a:solidFill>
                <a:srgbClr val="000032"/>
              </a:solidFill>
              <a:latin typeface="Signika"/>
              <a:ea typeface="Signika"/>
              <a:cs typeface="Signika"/>
              <a:sym typeface="Signika"/>
            </a:endParaRPr>
          </a:p>
        </p:txBody>
      </p:sp>
      <p:sp>
        <p:nvSpPr>
          <p:cNvPr id="112" name="Google Shape;112;p14"/>
          <p:cNvSpPr txBox="1"/>
          <p:nvPr/>
        </p:nvSpPr>
        <p:spPr>
          <a:xfrm>
            <a:off x="1216800" y="918000"/>
            <a:ext cx="6755400" cy="31722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What kinds of art are you interested in? Why? </a:t>
            </a:r>
            <a:endParaRPr sz="1500">
              <a:solidFill>
                <a:schemeClr val="dk1"/>
              </a:solidFill>
              <a:latin typeface="Signika Light"/>
              <a:ea typeface="Signika Light"/>
              <a:cs typeface="Signika Light"/>
              <a:sym typeface="Signika Light"/>
            </a:endParaRPr>
          </a:p>
          <a:p>
            <a:pPr indent="-323850" lvl="1" marL="9144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photos and videos</a:t>
            </a:r>
            <a:endParaRPr sz="1500">
              <a:solidFill>
                <a:schemeClr val="dk1"/>
              </a:solidFill>
              <a:latin typeface="Signika Light"/>
              <a:ea typeface="Signika Light"/>
              <a:cs typeface="Signika Light"/>
              <a:sym typeface="Signika Light"/>
            </a:endParaRPr>
          </a:p>
          <a:p>
            <a:pPr indent="-323850" lvl="1" marL="9144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installation art</a:t>
            </a:r>
            <a:endParaRPr sz="1500">
              <a:solidFill>
                <a:schemeClr val="dk1"/>
              </a:solidFill>
              <a:latin typeface="Signika Light"/>
              <a:ea typeface="Signika Light"/>
              <a:cs typeface="Signika Light"/>
              <a:sym typeface="Signika Light"/>
            </a:endParaRPr>
          </a:p>
          <a:p>
            <a:pPr indent="-323850" lvl="1" marL="9144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sculpture </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Which kinds of art do you sometimes struggle to understand?</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Do you need a special skill to understand art? Why/Why not?</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Has the purpose of art changed compared to the past?</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100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Why might someone use art when trying to promote an important message?</a:t>
            </a:r>
            <a:endParaRPr sz="1500">
              <a:solidFill>
                <a:schemeClr val="dk1"/>
              </a:solidFill>
              <a:latin typeface="Signika Light"/>
              <a:ea typeface="Signika Light"/>
              <a:cs typeface="Signika Light"/>
              <a:sym typeface="Signika Light"/>
            </a:endParaRPr>
          </a:p>
        </p:txBody>
      </p:sp>
      <p:sp>
        <p:nvSpPr>
          <p:cNvPr id="113" name="Google Shape;113;p14"/>
          <p:cNvSpPr txBox="1"/>
          <p:nvPr/>
        </p:nvSpPr>
        <p:spPr>
          <a:xfrm>
            <a:off x="3965275" y="1310200"/>
            <a:ext cx="3000000" cy="12030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graffiti and street art</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painting</a:t>
            </a:r>
            <a:endParaRPr sz="1500">
              <a:solidFill>
                <a:schemeClr val="dk1"/>
              </a:solidFill>
              <a:latin typeface="Signika Light"/>
              <a:ea typeface="Signika Light"/>
              <a:cs typeface="Signika Light"/>
              <a:sym typeface="Signika Light"/>
            </a:endParaRPr>
          </a:p>
          <a:p>
            <a:pPr indent="-323850" lvl="0" marL="457200" rtl="0" algn="l">
              <a:lnSpc>
                <a:spcPct val="115000"/>
              </a:lnSpc>
              <a:spcBef>
                <a:spcPts val="1000"/>
              </a:spcBef>
              <a:spcAft>
                <a:spcPts val="1000"/>
              </a:spcAft>
              <a:buClr>
                <a:schemeClr val="dk1"/>
              </a:buClr>
              <a:buSzPts val="1500"/>
              <a:buFont typeface="Signika Light"/>
              <a:buChar char="○"/>
            </a:pPr>
            <a:r>
              <a:rPr lang="pl" sz="1500">
                <a:solidFill>
                  <a:schemeClr val="dk1"/>
                </a:solidFill>
                <a:latin typeface="Signika Light"/>
                <a:ea typeface="Signika Light"/>
                <a:cs typeface="Signika Light"/>
                <a:sym typeface="Signika Light"/>
              </a:rPr>
              <a:t>performance art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5"/>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5"/>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0" name="Google Shape;120;p15"/>
          <p:cNvPicPr preferRelativeResize="0"/>
          <p:nvPr/>
        </p:nvPicPr>
        <p:blipFill>
          <a:blip r:embed="rId3">
            <a:alphaModFix/>
          </a:blip>
          <a:stretch>
            <a:fillRect/>
          </a:stretch>
        </p:blipFill>
        <p:spPr>
          <a:xfrm>
            <a:off x="8005825" y="136325"/>
            <a:ext cx="884150" cy="884150"/>
          </a:xfrm>
          <a:prstGeom prst="rect">
            <a:avLst/>
          </a:prstGeom>
          <a:noFill/>
          <a:ln>
            <a:noFill/>
          </a:ln>
        </p:spPr>
      </p:pic>
      <p:sp>
        <p:nvSpPr>
          <p:cNvPr id="121" name="Google Shape;121;p15"/>
          <p:cNvSpPr txBox="1"/>
          <p:nvPr/>
        </p:nvSpPr>
        <p:spPr>
          <a:xfrm>
            <a:off x="138050" y="2109600"/>
            <a:ext cx="65064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sz="2400">
                <a:solidFill>
                  <a:schemeClr val="lt1"/>
                </a:solidFill>
                <a:latin typeface="Signika Light"/>
                <a:ea typeface="Signika Light"/>
                <a:cs typeface="Signika Light"/>
                <a:sym typeface="Signika Light"/>
              </a:rPr>
              <a:t>In a moment, you’ll watch a video about:</a:t>
            </a:r>
            <a:endParaRPr b="1" sz="2400">
              <a:solidFill>
                <a:schemeClr val="lt1"/>
              </a:solidFill>
              <a:latin typeface="Signika"/>
              <a:ea typeface="Signika"/>
              <a:cs typeface="Signika"/>
              <a:sym typeface="Signika"/>
            </a:endParaRPr>
          </a:p>
        </p:txBody>
      </p:sp>
      <p:sp>
        <p:nvSpPr>
          <p:cNvPr id="122" name="Google Shape;122;p15"/>
          <p:cNvSpPr txBox="1"/>
          <p:nvPr/>
        </p:nvSpPr>
        <p:spPr>
          <a:xfrm>
            <a:off x="138050" y="2937600"/>
            <a:ext cx="72117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an art exhibition</a:t>
            </a:r>
            <a:endParaRPr b="1" sz="3600">
              <a:solidFill>
                <a:schemeClr val="lt1"/>
              </a:solidFill>
              <a:latin typeface="Signika"/>
              <a:ea typeface="Signika"/>
              <a:cs typeface="Signika"/>
              <a:sym typeface="Signika"/>
            </a:endParaRPr>
          </a:p>
        </p:txBody>
      </p:sp>
      <p:sp>
        <p:nvSpPr>
          <p:cNvPr id="123" name="Google Shape;123;p15"/>
          <p:cNvSpPr txBox="1"/>
          <p:nvPr/>
        </p:nvSpPr>
        <p:spPr>
          <a:xfrm>
            <a:off x="138050" y="4089675"/>
            <a:ext cx="53571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sz="2400">
                <a:solidFill>
                  <a:schemeClr val="lt1"/>
                </a:solidFill>
                <a:latin typeface="Signika Light"/>
                <a:ea typeface="Signika Light"/>
                <a:cs typeface="Signika Light"/>
                <a:sym typeface="Signika Light"/>
              </a:rPr>
              <a:t>But first…</a:t>
            </a:r>
            <a:endParaRPr b="1" sz="2400">
              <a:solidFill>
                <a:schemeClr val="lt1"/>
              </a:solidFill>
              <a:latin typeface="Signika"/>
              <a:ea typeface="Signika"/>
              <a:cs typeface="Signika"/>
              <a:sym typeface="Signika"/>
            </a:endParaRPr>
          </a:p>
        </p:txBody>
      </p:sp>
    </p:spTree>
  </p:cSld>
  <p:clrMapOvr>
    <a:masterClrMapping/>
  </p:clrMapOvr>
</p:sld>
</file>

<file path=ppt/theme/theme1.xml><?xml version="1.0" encoding="utf-8"?>
<a:theme xmlns:a="http://schemas.openxmlformats.org/drawingml/2006/main" xmlns:r="http://schemas.openxmlformats.org/officeDocument/2006/relationships" name="ESL Brains E-Lesson Plan 2.0.3">
  <a:themeElements>
    <a:clrScheme name="Simple Light">
      <a:dk1>
        <a:srgbClr val="000032"/>
      </a:dk1>
      <a:lt1>
        <a:srgbClr val="FFFFFF"/>
      </a:lt1>
      <a:dk2>
        <a:srgbClr val="595959"/>
      </a:dk2>
      <a:lt2>
        <a:srgbClr val="EEEEEE"/>
      </a:lt2>
      <a:accent1>
        <a:srgbClr val="FF5C5C"/>
      </a:accent1>
      <a:accent2>
        <a:srgbClr val="000032"/>
      </a:accent2>
      <a:accent3>
        <a:srgbClr val="F59A23"/>
      </a:accent3>
      <a:accent4>
        <a:srgbClr val="60AE92"/>
      </a:accent4>
      <a:accent5>
        <a:srgbClr val="AAAAAA"/>
      </a:accent5>
      <a:accent6>
        <a:srgbClr val="FCD56A"/>
      </a:accent6>
      <a:hlink>
        <a:srgbClr val="60AE9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